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70"/>
  </p:notesMasterIdLst>
  <p:handoutMasterIdLst>
    <p:handoutMasterId r:id="rId71"/>
  </p:handoutMasterIdLst>
  <p:sldIdLst>
    <p:sldId id="256" r:id="rId2"/>
    <p:sldId id="260" r:id="rId3"/>
    <p:sldId id="261" r:id="rId4"/>
    <p:sldId id="321" r:id="rId5"/>
    <p:sldId id="262" r:id="rId6"/>
    <p:sldId id="263" r:id="rId7"/>
    <p:sldId id="327" r:id="rId8"/>
    <p:sldId id="264" r:id="rId9"/>
    <p:sldId id="265" r:id="rId10"/>
    <p:sldId id="266" r:id="rId11"/>
    <p:sldId id="267" r:id="rId12"/>
    <p:sldId id="268" r:id="rId13"/>
    <p:sldId id="308" r:id="rId14"/>
    <p:sldId id="309" r:id="rId15"/>
    <p:sldId id="310" r:id="rId16"/>
    <p:sldId id="311" r:id="rId17"/>
    <p:sldId id="269" r:id="rId18"/>
    <p:sldId id="270" r:id="rId19"/>
    <p:sldId id="271" r:id="rId20"/>
    <p:sldId id="299" r:id="rId21"/>
    <p:sldId id="274" r:id="rId22"/>
    <p:sldId id="328" r:id="rId23"/>
    <p:sldId id="275" r:id="rId24"/>
    <p:sldId id="276" r:id="rId25"/>
    <p:sldId id="277" r:id="rId26"/>
    <p:sldId id="278" r:id="rId27"/>
    <p:sldId id="312" r:id="rId28"/>
    <p:sldId id="313" r:id="rId29"/>
    <p:sldId id="314" r:id="rId30"/>
    <p:sldId id="279" r:id="rId31"/>
    <p:sldId id="280" r:id="rId32"/>
    <p:sldId id="281" r:id="rId33"/>
    <p:sldId id="283" r:id="rId34"/>
    <p:sldId id="284" r:id="rId35"/>
    <p:sldId id="285" r:id="rId36"/>
    <p:sldId id="286" r:id="rId37"/>
    <p:sldId id="287" r:id="rId38"/>
    <p:sldId id="288" r:id="rId39"/>
    <p:sldId id="289" r:id="rId40"/>
    <p:sldId id="290" r:id="rId41"/>
    <p:sldId id="291" r:id="rId42"/>
    <p:sldId id="292" r:id="rId43"/>
    <p:sldId id="329" r:id="rId44"/>
    <p:sldId id="293" r:id="rId45"/>
    <p:sldId id="294" r:id="rId46"/>
    <p:sldId id="295" r:id="rId47"/>
    <p:sldId id="330" r:id="rId48"/>
    <p:sldId id="323" r:id="rId49"/>
    <p:sldId id="324" r:id="rId50"/>
    <p:sldId id="325" r:id="rId51"/>
    <p:sldId id="326" r:id="rId52"/>
    <p:sldId id="322" r:id="rId53"/>
    <p:sldId id="302" r:id="rId54"/>
    <p:sldId id="303" r:id="rId55"/>
    <p:sldId id="318" r:id="rId56"/>
    <p:sldId id="319" r:id="rId57"/>
    <p:sldId id="320" r:id="rId58"/>
    <p:sldId id="317" r:id="rId59"/>
    <p:sldId id="304" r:id="rId60"/>
    <p:sldId id="298" r:id="rId61"/>
    <p:sldId id="300" r:id="rId62"/>
    <p:sldId id="315" r:id="rId63"/>
    <p:sldId id="301" r:id="rId64"/>
    <p:sldId id="272" r:id="rId65"/>
    <p:sldId id="273" r:id="rId66"/>
    <p:sldId id="305" r:id="rId67"/>
    <p:sldId id="258" r:id="rId68"/>
    <p:sldId id="259" r:id="rId69"/>
  </p:sldIdLst>
  <p:sldSz cx="9144000" cy="6858000" type="screen4x3"/>
  <p:notesSz cx="6858000" cy="9144000"/>
  <p:custDataLst>
    <p:tags r:id="rId72"/>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ris Fox" initials="CF"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AA62"/>
    <a:srgbClr val="2117E7"/>
    <a:srgbClr val="4F5A28"/>
    <a:srgbClr val="1811A9"/>
    <a:srgbClr val="1A12BC"/>
    <a:srgbClr val="1E15D7"/>
    <a:srgbClr val="4840EC"/>
    <a:srgbClr val="7973F5"/>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202B0CA-FC54-4496-8BCA-5EF66A818D29}" styleName="어두운 스타일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어두운 스타일 2 - 강조 1/강조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15" autoAdjust="0"/>
    <p:restoredTop sz="73463" autoAdjust="0"/>
  </p:normalViewPr>
  <p:slideViewPr>
    <p:cSldViewPr>
      <p:cViewPr varScale="1">
        <p:scale>
          <a:sx n="73" d="100"/>
          <a:sy n="73" d="100"/>
        </p:scale>
        <p:origin x="148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894"/>
    </p:cViewPr>
  </p:sorterViewPr>
  <p:notesViewPr>
    <p:cSldViewPr>
      <p:cViewPr varScale="1">
        <p:scale>
          <a:sx n="96" d="100"/>
          <a:sy n="96" d="100"/>
        </p:scale>
        <p:origin x="-1722" y="-1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dirty="0"/>
          </a:p>
        </p:txBody>
      </p:sp>
      <p:sp>
        <p:nvSpPr>
          <p:cNvPr id="1229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dirty="0"/>
          </a:p>
        </p:txBody>
      </p:sp>
      <p:sp>
        <p:nvSpPr>
          <p:cNvPr id="1229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dirty="0"/>
          </a:p>
        </p:txBody>
      </p:sp>
      <p:sp>
        <p:nvSpPr>
          <p:cNvPr id="1229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D713B18F-D700-49F0-9C9D-F0AA6D238AB5}" type="slidenum">
              <a:rPr lang="en-US"/>
              <a:pPr>
                <a:defRPr/>
              </a:pPr>
              <a:t>‹#›</a:t>
            </a:fld>
            <a:endParaRPr lang="en-US" dirty="0"/>
          </a:p>
        </p:txBody>
      </p:sp>
    </p:spTree>
    <p:extLst>
      <p:ext uri="{BB962C8B-B14F-4D97-AF65-F5344CB8AC3E}">
        <p14:creationId xmlns:p14="http://schemas.microsoft.com/office/powerpoint/2010/main" val="38547438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dirty="0"/>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dirty="0"/>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C69ABBFD-EE2E-4503-9026-D5BDA3EC53F9}" type="slidenum">
              <a:rPr lang="en-US"/>
              <a:pPr>
                <a:defRPr/>
              </a:pPr>
              <a:t>‹#›</a:t>
            </a:fld>
            <a:endParaRPr lang="en-US" dirty="0"/>
          </a:p>
        </p:txBody>
      </p:sp>
    </p:spTree>
    <p:extLst>
      <p:ext uri="{BB962C8B-B14F-4D97-AF65-F5344CB8AC3E}">
        <p14:creationId xmlns:p14="http://schemas.microsoft.com/office/powerpoint/2010/main" val="4791123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dict.naver.com/#/entry/enko/7b1177b6ca5844bda2c649b4d9ac8bba"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n.dict.naver.com/#/entry/enko/99b791081d6347da89f0d521bca94fc5"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en.dict.naver.com/#/entry/enko/7f434db895734ad7af7578aa0aa3f35d"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hanja.dict.naver.com/hanja?q=%E7%AF%80" TargetMode="External"/><Relationship Id="rId3" Type="http://schemas.openxmlformats.org/officeDocument/2006/relationships/hyperlink" Target="https://hanja.dict.naver.com/word?id=255261" TargetMode="External"/><Relationship Id="rId7" Type="http://schemas.openxmlformats.org/officeDocument/2006/relationships/hyperlink" Target="https://hanja.dict.naver.com/hanja?q=%E8%AA%BF" TargetMode="External"/><Relationship Id="rId12" Type="http://schemas.openxmlformats.org/officeDocument/2006/relationships/hyperlink" Target="https://hanja.dict.naver.com/hanja?q=%E6%85%8B"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hanja.dict.naver.com/hanja?q=%E8%B6%B3" TargetMode="External"/><Relationship Id="rId11" Type="http://schemas.openxmlformats.org/officeDocument/2006/relationships/hyperlink" Target="https://hanja.dict.naver.com/hanja?q=%E7%8B%80" TargetMode="External"/><Relationship Id="rId5" Type="http://schemas.openxmlformats.org/officeDocument/2006/relationships/hyperlink" Target="https://hanja.dict.naver.com/hanja?q=%E4%B8%8D" TargetMode="External"/><Relationship Id="rId10" Type="http://schemas.openxmlformats.org/officeDocument/2006/relationships/hyperlink" Target="https://hanja.dict.naver.com/hanja?q=%E5%B8%B8" TargetMode="External"/><Relationship Id="rId4" Type="http://schemas.openxmlformats.org/officeDocument/2006/relationships/hyperlink" Target="https://hanja.dict.naver.com/hanja?q=%E9%81%8E" TargetMode="External"/><Relationship Id="rId9" Type="http://schemas.openxmlformats.org/officeDocument/2006/relationships/hyperlink" Target="https://hanja.dict.naver.com/hanja?q=%E6%AD%A3"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office/vba/access/Concepts/Structured-Query-Language/from-clause-microsoft-access-sql"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office/vba/access/Concepts/Structured-Query-Language/from-clause-microsoft-access-sq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12B2AFDE-17A6-4821-8BF5-5AD11F67C0F7}" type="slidenum">
              <a:rPr lang="en-US" smtClean="0">
                <a:cs typeface="Arial" charset="0"/>
              </a:rPr>
              <a:pPr/>
              <a:t>1</a:t>
            </a:fld>
            <a:endParaRPr lang="en-US" dirty="0">
              <a:cs typeface="Arial"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44215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sz="1200" b="0" i="0" u="none" strike="noStrike" kern="1200" baseline="0" dirty="0">
                <a:solidFill>
                  <a:schemeClr val="tx1"/>
                </a:solidFill>
                <a:latin typeface="Arial" charset="0"/>
                <a:ea typeface="+mn-ea"/>
                <a:cs typeface="+mn-cs"/>
              </a:rPr>
              <a:t>Defining primary keys using table constraints offers </a:t>
            </a:r>
            <a:r>
              <a:rPr lang="en-US" altLang="ko-KR" sz="1200" b="1" i="0" u="none" strike="noStrike" kern="1200" baseline="0" dirty="0">
                <a:solidFill>
                  <a:schemeClr val="tx1"/>
                </a:solidFill>
                <a:latin typeface="Arial" charset="0"/>
                <a:ea typeface="+mn-ea"/>
                <a:cs typeface="+mn-cs"/>
              </a:rPr>
              <a:t>three</a:t>
            </a:r>
            <a:r>
              <a:rPr lang="en-US" altLang="ko-KR" sz="1200" b="0" i="0" u="none" strike="noStrike" kern="1200" baseline="0" dirty="0">
                <a:solidFill>
                  <a:schemeClr val="tx1"/>
                </a:solidFill>
                <a:latin typeface="Arial" charset="0"/>
                <a:ea typeface="+mn-ea"/>
                <a:cs typeface="+mn-cs"/>
              </a:rPr>
              <a:t> advantages. </a:t>
            </a:r>
            <a:r>
              <a:rPr lang="en-US" altLang="ko-KR" sz="1200" b="1" i="0" u="none" strike="noStrike" kern="1200" baseline="0" dirty="0">
                <a:solidFill>
                  <a:schemeClr val="tx1"/>
                </a:solidFill>
                <a:latin typeface="Arial" charset="0"/>
                <a:ea typeface="+mn-ea"/>
                <a:cs typeface="+mn-cs"/>
              </a:rPr>
              <a:t>First</a:t>
            </a:r>
            <a:r>
              <a:rPr lang="en-US" altLang="ko-KR" sz="1200" b="0" i="0" u="none" strike="noStrike" kern="1200" baseline="0" dirty="0">
                <a:solidFill>
                  <a:schemeClr val="tx1"/>
                </a:solidFill>
                <a:latin typeface="Arial" charset="0"/>
                <a:ea typeface="+mn-ea"/>
                <a:cs typeface="+mn-cs"/>
              </a:rPr>
              <a:t>, it is required for defining </a:t>
            </a:r>
            <a:r>
              <a:rPr lang="en-US" altLang="ko-KR" sz="1200" b="1" i="0" u="sng" strike="noStrike" kern="1200" baseline="0" dirty="0">
                <a:solidFill>
                  <a:schemeClr val="tx1"/>
                </a:solidFill>
                <a:latin typeface="Arial" charset="0"/>
                <a:ea typeface="+mn-ea"/>
                <a:cs typeface="+mn-cs"/>
              </a:rPr>
              <a:t>composite</a:t>
            </a:r>
            <a:r>
              <a:rPr lang="en-US" altLang="ko-KR" sz="1200" b="0" i="0" u="sng" strike="noStrike" kern="1200" baseline="0" dirty="0">
                <a:solidFill>
                  <a:schemeClr val="tx1"/>
                </a:solidFill>
                <a:latin typeface="Arial" charset="0"/>
                <a:ea typeface="+mn-ea"/>
                <a:cs typeface="+mn-cs"/>
              </a:rPr>
              <a:t> keys </a:t>
            </a:r>
            <a:r>
              <a:rPr lang="en-US" altLang="ko-KR" sz="1200" b="0" i="0" u="none" strike="noStrike" kern="1200" baseline="0" dirty="0">
                <a:solidFill>
                  <a:schemeClr val="tx1"/>
                </a:solidFill>
                <a:latin typeface="Arial" charset="0"/>
                <a:ea typeface="+mn-ea"/>
                <a:cs typeface="+mn-cs"/>
              </a:rPr>
              <a:t>because the PRIMARY KEY column constraint cannot be used on more than one column. The </a:t>
            </a:r>
            <a:r>
              <a:rPr lang="en-US" altLang="ko-KR" sz="1200" b="1" i="0" u="none" strike="noStrike" kern="1200" baseline="0" dirty="0">
                <a:solidFill>
                  <a:schemeClr val="tx1"/>
                </a:solidFill>
                <a:latin typeface="Arial" charset="0"/>
                <a:ea typeface="+mn-ea"/>
                <a:cs typeface="+mn-cs"/>
              </a:rPr>
              <a:t>second</a:t>
            </a:r>
            <a:r>
              <a:rPr lang="en-US" altLang="ko-KR" sz="1200" b="0" i="0" u="none" strike="noStrike" kern="1200" baseline="0" dirty="0">
                <a:solidFill>
                  <a:schemeClr val="tx1"/>
                </a:solidFill>
                <a:latin typeface="Arial" charset="0"/>
                <a:ea typeface="+mn-ea"/>
                <a:cs typeface="+mn-cs"/>
              </a:rPr>
              <a:t> advantage is that by using table constraints you can choose the </a:t>
            </a:r>
            <a:r>
              <a:rPr lang="en-US" altLang="ko-KR" sz="1200" b="1" i="0" u="none" strike="noStrike" kern="1200" baseline="0" dirty="0">
                <a:solidFill>
                  <a:schemeClr val="tx1"/>
                </a:solidFill>
                <a:latin typeface="Arial" charset="0"/>
                <a:ea typeface="+mn-ea"/>
                <a:cs typeface="+mn-cs"/>
              </a:rPr>
              <a:t>name</a:t>
            </a:r>
            <a:r>
              <a:rPr lang="en-US" altLang="ko-KR" sz="1200" b="0" i="0" u="none" strike="noStrike" kern="1200" baseline="0" dirty="0">
                <a:solidFill>
                  <a:schemeClr val="tx1"/>
                </a:solidFill>
                <a:latin typeface="Arial" charset="0"/>
                <a:ea typeface="+mn-ea"/>
                <a:cs typeface="+mn-cs"/>
              </a:rPr>
              <a:t> of the constraint that defines the primary key. Controlling the name of the constraint has advantages for administering the database, as you will see later when we discuss the SQL DROP statement. </a:t>
            </a:r>
            <a:r>
              <a:rPr lang="en-US" altLang="ko-KR" sz="1200" b="1" i="0" u="none" strike="noStrike" kern="1200" baseline="0" dirty="0">
                <a:solidFill>
                  <a:schemeClr val="tx1"/>
                </a:solidFill>
                <a:latin typeface="Arial" charset="0"/>
                <a:ea typeface="+mn-ea"/>
                <a:cs typeface="+mn-cs"/>
              </a:rPr>
              <a:t>Finally</a:t>
            </a:r>
            <a:r>
              <a:rPr lang="en-US" altLang="ko-KR" sz="1200" b="0" i="0" u="none" strike="noStrike" kern="1200" baseline="0" dirty="0">
                <a:solidFill>
                  <a:schemeClr val="tx1"/>
                </a:solidFill>
                <a:latin typeface="Arial" charset="0"/>
                <a:ea typeface="+mn-ea"/>
                <a:cs typeface="+mn-cs"/>
              </a:rPr>
              <a:t>, using a table constraint to define the primary key allows us to easily define </a:t>
            </a:r>
            <a:r>
              <a:rPr lang="en-US" altLang="ko-KR" sz="1200" b="1" i="0" u="none" strike="noStrike" kern="1200" baseline="0" dirty="0">
                <a:solidFill>
                  <a:schemeClr val="tx1"/>
                </a:solidFill>
                <a:latin typeface="Arial" charset="0"/>
                <a:ea typeface="+mn-ea"/>
                <a:cs typeface="+mn-cs"/>
              </a:rPr>
              <a:t>surrogate </a:t>
            </a:r>
            <a:r>
              <a:rPr lang="en-US" altLang="ko-KR" sz="1200" b="0" i="0" u="none" strike="noStrike" kern="1200" baseline="0" dirty="0">
                <a:solidFill>
                  <a:schemeClr val="tx1"/>
                </a:solidFill>
                <a:latin typeface="Arial" charset="0"/>
                <a:ea typeface="+mn-ea"/>
                <a:cs typeface="+mn-cs"/>
              </a:rPr>
              <a:t>keys in some DBMS products.</a:t>
            </a:r>
            <a:endParaRPr lang="en-US" altLang="ko-KR" dirty="0"/>
          </a:p>
          <a:p>
            <a:pPr eaLnBrk="1" hangingPunct="1"/>
            <a:endParaRPr lang="en-US" dirty="0"/>
          </a:p>
        </p:txBody>
      </p:sp>
      <p:sp>
        <p:nvSpPr>
          <p:cNvPr id="32771" name="Slide Number Placeholder 3"/>
          <p:cNvSpPr>
            <a:spLocks noGrp="1"/>
          </p:cNvSpPr>
          <p:nvPr>
            <p:ph type="sldNum" sz="quarter" idx="5"/>
          </p:nvPr>
        </p:nvSpPr>
        <p:spPr>
          <a:noFill/>
        </p:spPr>
        <p:txBody>
          <a:bodyPr/>
          <a:lstStyle/>
          <a:p>
            <a:fld id="{C86FA877-5864-41B1-95F3-68D426A02174}" type="slidenum">
              <a:rPr lang="en-US" smtClean="0">
                <a:cs typeface="Arial" charset="0"/>
              </a:rPr>
              <a:pPr/>
              <a:t>10</a:t>
            </a:fld>
            <a:endParaRPr lang="en-US" dirty="0">
              <a:cs typeface="Arial" charset="0"/>
            </a:endParaRPr>
          </a:p>
        </p:txBody>
      </p:sp>
    </p:spTree>
    <p:extLst>
      <p:ext uri="{BB962C8B-B14F-4D97-AF65-F5344CB8AC3E}">
        <p14:creationId xmlns:p14="http://schemas.microsoft.com/office/powerpoint/2010/main" val="3157907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p:spPr>
        <p:txBody>
          <a:bodyPr/>
          <a:lstStyle/>
          <a:p>
            <a:pPr eaLnBrk="1" hangingPunct="1"/>
            <a:endParaRPr lang="en-US" dirty="0"/>
          </a:p>
        </p:txBody>
      </p:sp>
      <p:sp>
        <p:nvSpPr>
          <p:cNvPr id="34819" name="Slide Number Placeholder 3"/>
          <p:cNvSpPr>
            <a:spLocks noGrp="1"/>
          </p:cNvSpPr>
          <p:nvPr>
            <p:ph type="sldNum" sz="quarter" idx="5"/>
          </p:nvPr>
        </p:nvSpPr>
        <p:spPr>
          <a:noFill/>
        </p:spPr>
        <p:txBody>
          <a:bodyPr/>
          <a:lstStyle/>
          <a:p>
            <a:fld id="{8882B89C-D22E-44BE-B9FB-66FD78B18B77}" type="slidenum">
              <a:rPr lang="en-US" smtClean="0">
                <a:cs typeface="Arial" charset="0"/>
              </a:rPr>
              <a:pPr/>
              <a:t>11</a:t>
            </a:fld>
            <a:endParaRPr lang="en-US" dirty="0">
              <a:cs typeface="Arial" charset="0"/>
            </a:endParaRPr>
          </a:p>
        </p:txBody>
      </p:sp>
    </p:spTree>
    <p:extLst>
      <p:ext uri="{BB962C8B-B14F-4D97-AF65-F5344CB8AC3E}">
        <p14:creationId xmlns:p14="http://schemas.microsoft.com/office/powerpoint/2010/main" val="1315769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p:spPr>
        <p:txBody>
          <a:bodyPr/>
          <a:lstStyle/>
          <a:p>
            <a:pPr algn="l"/>
            <a:r>
              <a:rPr lang="en-US" altLang="ko-KR" sz="1200" b="0" i="0" u="none" strike="noStrike" baseline="0" dirty="0">
                <a:latin typeface="SimonciniGaramondStd"/>
              </a:rPr>
              <a:t>The </a:t>
            </a:r>
            <a:r>
              <a:rPr lang="en-US" altLang="ko-KR" sz="1200" b="1" i="0" u="none" strike="noStrike" baseline="0" dirty="0">
                <a:latin typeface="SimonciniGaramondStd-Bold"/>
              </a:rPr>
              <a:t>CASCADE keyword </a:t>
            </a:r>
            <a:r>
              <a:rPr lang="en-US" altLang="ko-KR" sz="1200" b="0" i="0" u="none" strike="noStrike" baseline="0" dirty="0">
                <a:latin typeface="SimonciniGaramondStd"/>
              </a:rPr>
              <a:t>means … then the </a:t>
            </a:r>
            <a:r>
              <a:rPr lang="en-US" altLang="ko-KR" sz="1200" b="1" i="1" u="none" strike="noStrike" baseline="0" dirty="0">
                <a:latin typeface="SimonciniGaramondStd"/>
              </a:rPr>
              <a:t>foreign</a:t>
            </a:r>
            <a:r>
              <a:rPr lang="en-US" altLang="ko-KR" sz="1200" b="0" i="0" u="none" strike="noStrike" baseline="0" dirty="0">
                <a:latin typeface="SimonciniGaramondStd"/>
              </a:rPr>
              <a:t> </a:t>
            </a:r>
            <a:r>
              <a:rPr lang="en-US" altLang="ko-KR" sz="1200" b="1" i="1" u="none" strike="noStrike" baseline="0" dirty="0">
                <a:latin typeface="SimonciniGaramondStd"/>
              </a:rPr>
              <a:t>key</a:t>
            </a:r>
            <a:r>
              <a:rPr lang="en-US" altLang="ko-KR" sz="1200" b="0" i="0" u="none" strike="noStrike" baseline="0" dirty="0">
                <a:latin typeface="SimonciniGaramondStd"/>
              </a:rPr>
              <a:t> values should be </a:t>
            </a:r>
            <a:r>
              <a:rPr lang="en-US" altLang="ko-KR" sz="1200" b="1" i="1" u="none" strike="noStrike" baseline="0" dirty="0">
                <a:latin typeface="SimonciniGaramondStd"/>
              </a:rPr>
              <a:t>updated</a:t>
            </a:r>
            <a:r>
              <a:rPr lang="en-US" altLang="ko-KR" sz="1200" b="0" i="0" u="none" strike="noStrike" baseline="0" dirty="0">
                <a:latin typeface="SimonciniGaramondStd"/>
              </a:rPr>
              <a:t> to </a:t>
            </a:r>
            <a:r>
              <a:rPr lang="en-US" altLang="ko-KR" sz="1200" b="1" i="0" u="none" strike="noStrike" baseline="0" dirty="0">
                <a:latin typeface="SimonciniGaramondStd"/>
              </a:rPr>
              <a:t>reflect</a:t>
            </a:r>
            <a:r>
              <a:rPr lang="en-US" altLang="ko-KR" sz="1200" b="0" i="0" u="none" strike="noStrike" baseline="0" dirty="0">
                <a:latin typeface="SimonciniGaramondStd"/>
              </a:rPr>
              <a:t> this change.</a:t>
            </a:r>
          </a:p>
          <a:p>
            <a:pPr algn="l"/>
            <a:r>
              <a:rPr lang="en-US" altLang="ko-KR" sz="1200" b="1" i="0" u="none" strike="noStrike" baseline="0" dirty="0">
                <a:latin typeface="SimonciniGaramondStd-Bold"/>
              </a:rPr>
              <a:t>cascade </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계단</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폭포</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 </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유도 전동기의</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종속</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縱續</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축전지의</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직렬</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 </a:t>
            </a:r>
            <a:r>
              <a:rPr lang="ko-KR" altLang="en-US" sz="1200" b="0" i="0" u="sng" kern="1200" dirty="0">
                <a:solidFill>
                  <a:schemeClr val="tx1"/>
                </a:solidFill>
                <a:effectLst/>
                <a:latin typeface="Arial" charset="0"/>
                <a:ea typeface="+mn-ea"/>
                <a:cs typeface="+mn-cs"/>
              </a:rPr>
              <a:t>계단처럼</a:t>
            </a:r>
            <a:r>
              <a:rPr lang="ko-KR" altLang="en-US" sz="1200" b="0" i="0" kern="1200" dirty="0">
                <a:solidFill>
                  <a:schemeClr val="tx1"/>
                </a:solidFill>
                <a:effectLst/>
                <a:latin typeface="Arial" charset="0"/>
                <a:ea typeface="+mn-ea"/>
                <a:cs typeface="+mn-cs"/>
              </a:rPr>
              <a:t> 연결된 </a:t>
            </a:r>
            <a:r>
              <a:rPr lang="ko-KR" altLang="en-US" sz="1200" b="0" i="0" kern="1200" dirty="0" err="1">
                <a:solidFill>
                  <a:schemeClr val="tx1"/>
                </a:solidFill>
                <a:effectLst/>
                <a:latin typeface="Arial" charset="0"/>
                <a:ea typeface="+mn-ea"/>
                <a:cs typeface="+mn-cs"/>
              </a:rPr>
              <a:t>화학용</a:t>
            </a:r>
            <a:r>
              <a:rPr lang="ko-KR" altLang="en-US" sz="1200" b="0" i="0" kern="1200" dirty="0">
                <a:solidFill>
                  <a:schemeClr val="tx1"/>
                </a:solidFill>
                <a:effectLst/>
                <a:latin typeface="Arial" charset="0"/>
                <a:ea typeface="+mn-ea"/>
                <a:cs typeface="+mn-cs"/>
              </a:rPr>
              <a:t> 실험 장치</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정보의</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조직내 </a:t>
            </a:r>
            <a:r>
              <a:rPr lang="ko-KR" altLang="en-US" sz="1200" b="0" i="0" u="sng" kern="1200" dirty="0">
                <a:solidFill>
                  <a:schemeClr val="tx1"/>
                </a:solidFill>
                <a:effectLst/>
                <a:latin typeface="Arial" charset="0"/>
                <a:ea typeface="+mn-ea"/>
                <a:cs typeface="+mn-cs"/>
              </a:rPr>
              <a:t>단계적</a:t>
            </a:r>
            <a:r>
              <a:rPr lang="ko-KR" altLang="en-US" sz="1200" b="0" i="0" kern="1200" dirty="0">
                <a:solidFill>
                  <a:schemeClr val="tx1"/>
                </a:solidFill>
                <a:effectLst/>
                <a:latin typeface="Arial" charset="0"/>
                <a:ea typeface="+mn-ea"/>
                <a:cs typeface="+mn-cs"/>
              </a:rPr>
              <a:t> 신속 전달</a:t>
            </a:r>
            <a:r>
              <a:rPr lang="en-US" altLang="ko-KR" sz="1200" b="0" i="0" kern="1200" dirty="0">
                <a:solidFill>
                  <a:schemeClr val="tx1"/>
                </a:solidFill>
                <a:effectLst/>
                <a:latin typeface="Arial" charset="0"/>
                <a:ea typeface="+mn-ea"/>
                <a:cs typeface="+mn-cs"/>
              </a:rPr>
              <a:t>.</a:t>
            </a:r>
            <a:endParaRPr lang="en-US" dirty="0"/>
          </a:p>
        </p:txBody>
      </p:sp>
      <p:sp>
        <p:nvSpPr>
          <p:cNvPr id="36867" name="Slide Number Placeholder 3"/>
          <p:cNvSpPr>
            <a:spLocks noGrp="1"/>
          </p:cNvSpPr>
          <p:nvPr>
            <p:ph type="sldNum" sz="quarter" idx="5"/>
          </p:nvPr>
        </p:nvSpPr>
        <p:spPr>
          <a:noFill/>
        </p:spPr>
        <p:txBody>
          <a:bodyPr/>
          <a:lstStyle/>
          <a:p>
            <a:fld id="{2A27D9A4-78DB-47E3-AC2E-F6E503EFCDEE}" type="slidenum">
              <a:rPr lang="en-US" smtClean="0">
                <a:cs typeface="Arial" charset="0"/>
              </a:rPr>
              <a:pPr/>
              <a:t>12</a:t>
            </a:fld>
            <a:endParaRPr lang="en-US" dirty="0">
              <a:cs typeface="Arial" charset="0"/>
            </a:endParaRPr>
          </a:p>
        </p:txBody>
      </p:sp>
    </p:spTree>
    <p:extLst>
      <p:ext uri="{BB962C8B-B14F-4D97-AF65-F5344CB8AC3E}">
        <p14:creationId xmlns:p14="http://schemas.microsoft.com/office/powerpoint/2010/main" val="372347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p:spPr>
        <p:txBody>
          <a:bodyPr/>
          <a:lstStyle/>
          <a:p>
            <a:pPr eaLnBrk="1" hangingPunct="1"/>
            <a:endParaRPr lang="en-US" dirty="0"/>
          </a:p>
        </p:txBody>
      </p:sp>
      <p:sp>
        <p:nvSpPr>
          <p:cNvPr id="36867" name="Slide Number Placeholder 3"/>
          <p:cNvSpPr>
            <a:spLocks noGrp="1"/>
          </p:cNvSpPr>
          <p:nvPr>
            <p:ph type="sldNum" sz="quarter" idx="5"/>
          </p:nvPr>
        </p:nvSpPr>
        <p:spPr>
          <a:noFill/>
        </p:spPr>
        <p:txBody>
          <a:bodyPr/>
          <a:lstStyle/>
          <a:p>
            <a:fld id="{2A27D9A4-78DB-47E3-AC2E-F6E503EFCDEE}" type="slidenum">
              <a:rPr lang="en-US" smtClean="0">
                <a:cs typeface="Arial" charset="0"/>
              </a:rPr>
              <a:pPr/>
              <a:t>13</a:t>
            </a:fld>
            <a:endParaRPr lang="en-US" dirty="0">
              <a:cs typeface="Arial" charset="0"/>
            </a:endParaRPr>
          </a:p>
        </p:txBody>
      </p:sp>
    </p:spTree>
    <p:extLst>
      <p:ext uri="{BB962C8B-B14F-4D97-AF65-F5344CB8AC3E}">
        <p14:creationId xmlns:p14="http://schemas.microsoft.com/office/powerpoint/2010/main" val="1461888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p:spPr>
        <p:txBody>
          <a:bodyPr/>
          <a:lstStyle/>
          <a:p>
            <a:pPr eaLnBrk="1" hangingPunct="1"/>
            <a:endParaRPr lang="en-US" dirty="0"/>
          </a:p>
        </p:txBody>
      </p:sp>
      <p:sp>
        <p:nvSpPr>
          <p:cNvPr id="36867" name="Slide Number Placeholder 3"/>
          <p:cNvSpPr>
            <a:spLocks noGrp="1"/>
          </p:cNvSpPr>
          <p:nvPr>
            <p:ph type="sldNum" sz="quarter" idx="5"/>
          </p:nvPr>
        </p:nvSpPr>
        <p:spPr>
          <a:noFill/>
        </p:spPr>
        <p:txBody>
          <a:bodyPr/>
          <a:lstStyle/>
          <a:p>
            <a:fld id="{2A27D9A4-78DB-47E3-AC2E-F6E503EFCDEE}" type="slidenum">
              <a:rPr lang="en-US" smtClean="0">
                <a:cs typeface="Arial" charset="0"/>
              </a:rPr>
              <a:pPr/>
              <a:t>14</a:t>
            </a:fld>
            <a:endParaRPr lang="en-US" dirty="0">
              <a:cs typeface="Arial" charset="0"/>
            </a:endParaRPr>
          </a:p>
        </p:txBody>
      </p:sp>
    </p:spTree>
    <p:extLst>
      <p:ext uri="{BB962C8B-B14F-4D97-AF65-F5344CB8AC3E}">
        <p14:creationId xmlns:p14="http://schemas.microsoft.com/office/powerpoint/2010/main" val="792557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p:spPr>
        <p:txBody>
          <a:bodyPr/>
          <a:lstStyle/>
          <a:p>
            <a:pPr eaLnBrk="1" hangingPunct="1"/>
            <a:endParaRPr lang="en-US" dirty="0"/>
          </a:p>
        </p:txBody>
      </p:sp>
      <p:sp>
        <p:nvSpPr>
          <p:cNvPr id="36867" name="Slide Number Placeholder 3"/>
          <p:cNvSpPr>
            <a:spLocks noGrp="1"/>
          </p:cNvSpPr>
          <p:nvPr>
            <p:ph type="sldNum" sz="quarter" idx="5"/>
          </p:nvPr>
        </p:nvSpPr>
        <p:spPr>
          <a:noFill/>
        </p:spPr>
        <p:txBody>
          <a:bodyPr/>
          <a:lstStyle/>
          <a:p>
            <a:fld id="{2A27D9A4-78DB-47E3-AC2E-F6E503EFCDEE}" type="slidenum">
              <a:rPr lang="en-US" smtClean="0">
                <a:cs typeface="Arial" charset="0"/>
              </a:rPr>
              <a:pPr/>
              <a:t>15</a:t>
            </a:fld>
            <a:endParaRPr lang="en-US" dirty="0">
              <a:cs typeface="Arial" charset="0"/>
            </a:endParaRPr>
          </a:p>
        </p:txBody>
      </p:sp>
    </p:spTree>
    <p:extLst>
      <p:ext uri="{BB962C8B-B14F-4D97-AF65-F5344CB8AC3E}">
        <p14:creationId xmlns:p14="http://schemas.microsoft.com/office/powerpoint/2010/main" val="2310272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p:spPr>
        <p:txBody>
          <a:bodyPr/>
          <a:lstStyle/>
          <a:p>
            <a:pPr eaLnBrk="1" hangingPunct="1"/>
            <a:endParaRPr lang="en-US" dirty="0"/>
          </a:p>
        </p:txBody>
      </p:sp>
      <p:sp>
        <p:nvSpPr>
          <p:cNvPr id="36867" name="Slide Number Placeholder 3"/>
          <p:cNvSpPr>
            <a:spLocks noGrp="1"/>
          </p:cNvSpPr>
          <p:nvPr>
            <p:ph type="sldNum" sz="quarter" idx="5"/>
          </p:nvPr>
        </p:nvSpPr>
        <p:spPr>
          <a:noFill/>
        </p:spPr>
        <p:txBody>
          <a:bodyPr/>
          <a:lstStyle/>
          <a:p>
            <a:fld id="{2A27D9A4-78DB-47E3-AC2E-F6E503EFCDEE}" type="slidenum">
              <a:rPr lang="en-US" smtClean="0">
                <a:cs typeface="Arial" charset="0"/>
              </a:rPr>
              <a:pPr/>
              <a:t>16</a:t>
            </a:fld>
            <a:endParaRPr lang="en-US" dirty="0">
              <a:cs typeface="Arial" charset="0"/>
            </a:endParaRPr>
          </a:p>
        </p:txBody>
      </p:sp>
    </p:spTree>
    <p:extLst>
      <p:ext uri="{BB962C8B-B14F-4D97-AF65-F5344CB8AC3E}">
        <p14:creationId xmlns:p14="http://schemas.microsoft.com/office/powerpoint/2010/main" val="1549761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p:spPr>
        <p:txBody>
          <a:bodyPr/>
          <a:lstStyle/>
          <a:p>
            <a:pPr eaLnBrk="1" hangingPunct="1"/>
            <a:endParaRPr lang="en-US" dirty="0"/>
          </a:p>
        </p:txBody>
      </p:sp>
      <p:sp>
        <p:nvSpPr>
          <p:cNvPr id="38915" name="Slide Number Placeholder 3"/>
          <p:cNvSpPr>
            <a:spLocks noGrp="1"/>
          </p:cNvSpPr>
          <p:nvPr>
            <p:ph type="sldNum" sz="quarter" idx="5"/>
          </p:nvPr>
        </p:nvSpPr>
        <p:spPr>
          <a:noFill/>
        </p:spPr>
        <p:txBody>
          <a:bodyPr/>
          <a:lstStyle/>
          <a:p>
            <a:fld id="{BF86435E-E4B0-40BD-82F2-87D3B846E7E5}" type="slidenum">
              <a:rPr lang="en-US" smtClean="0">
                <a:cs typeface="Arial" charset="0"/>
              </a:rPr>
              <a:pPr/>
              <a:t>17</a:t>
            </a:fld>
            <a:endParaRPr lang="en-US" dirty="0">
              <a:cs typeface="Arial" charset="0"/>
            </a:endParaRPr>
          </a:p>
        </p:txBody>
      </p:sp>
    </p:spTree>
    <p:extLst>
      <p:ext uri="{BB962C8B-B14F-4D97-AF65-F5344CB8AC3E}">
        <p14:creationId xmlns:p14="http://schemas.microsoft.com/office/powerpoint/2010/main" val="1622533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p:spPr>
        <p:txBody>
          <a:bodyPr/>
          <a:lstStyle/>
          <a:p>
            <a:pPr eaLnBrk="1" hangingPunct="1"/>
            <a:endParaRPr lang="en-US" dirty="0"/>
          </a:p>
        </p:txBody>
      </p:sp>
      <p:sp>
        <p:nvSpPr>
          <p:cNvPr id="40963" name="Slide Number Placeholder 3"/>
          <p:cNvSpPr>
            <a:spLocks noGrp="1"/>
          </p:cNvSpPr>
          <p:nvPr>
            <p:ph type="sldNum" sz="quarter" idx="5"/>
          </p:nvPr>
        </p:nvSpPr>
        <p:spPr>
          <a:noFill/>
        </p:spPr>
        <p:txBody>
          <a:bodyPr/>
          <a:lstStyle/>
          <a:p>
            <a:fld id="{AAA8095D-DDA9-49D9-99E6-9FC57788BF7D}" type="slidenum">
              <a:rPr lang="en-US" smtClean="0">
                <a:cs typeface="Arial" charset="0"/>
              </a:rPr>
              <a:pPr/>
              <a:t>18</a:t>
            </a:fld>
            <a:endParaRPr lang="en-US" dirty="0">
              <a:cs typeface="Arial" charset="0"/>
            </a:endParaRPr>
          </a:p>
        </p:txBody>
      </p:sp>
    </p:spTree>
    <p:extLst>
      <p:ext uri="{BB962C8B-B14F-4D97-AF65-F5344CB8AC3E}">
        <p14:creationId xmlns:p14="http://schemas.microsoft.com/office/powerpoint/2010/main" val="1158011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p:spPr>
        <p:txBody>
          <a:bodyPr/>
          <a:lstStyle/>
          <a:p>
            <a:pPr eaLnBrk="1" hangingPunct="1"/>
            <a:endParaRPr lang="en-US" dirty="0"/>
          </a:p>
        </p:txBody>
      </p:sp>
      <p:sp>
        <p:nvSpPr>
          <p:cNvPr id="43011" name="Slide Number Placeholder 3"/>
          <p:cNvSpPr>
            <a:spLocks noGrp="1"/>
          </p:cNvSpPr>
          <p:nvPr>
            <p:ph type="sldNum" sz="quarter" idx="5"/>
          </p:nvPr>
        </p:nvSpPr>
        <p:spPr>
          <a:noFill/>
        </p:spPr>
        <p:txBody>
          <a:bodyPr/>
          <a:lstStyle/>
          <a:p>
            <a:fld id="{434E9F56-9D61-4BBB-88D9-EEECBB2D7848}" type="slidenum">
              <a:rPr lang="en-US" smtClean="0">
                <a:cs typeface="Arial" charset="0"/>
              </a:rPr>
              <a:pPr/>
              <a:t>19</a:t>
            </a:fld>
            <a:endParaRPr lang="en-US" dirty="0">
              <a:cs typeface="Arial" charset="0"/>
            </a:endParaRPr>
          </a:p>
        </p:txBody>
      </p:sp>
    </p:spTree>
    <p:extLst>
      <p:ext uri="{BB962C8B-B14F-4D97-AF65-F5344CB8AC3E}">
        <p14:creationId xmlns:p14="http://schemas.microsoft.com/office/powerpoint/2010/main" val="1282160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a:ln/>
        </p:spPr>
      </p:sp>
      <p:sp>
        <p:nvSpPr>
          <p:cNvPr id="20482" name="Notes Placeholder 2"/>
          <p:cNvSpPr>
            <a:spLocks noGrp="1"/>
          </p:cNvSpPr>
          <p:nvPr>
            <p:ph type="body" idx="1"/>
          </p:nvPr>
        </p:nvSpPr>
        <p:spPr>
          <a:noFill/>
          <a:ln/>
        </p:spPr>
        <p:txBody>
          <a:bodyPr/>
          <a:lstStyle/>
          <a:p>
            <a:pPr eaLnBrk="1" hangingPunct="1"/>
            <a:endParaRPr lang="en-US" dirty="0"/>
          </a:p>
        </p:txBody>
      </p:sp>
      <p:sp>
        <p:nvSpPr>
          <p:cNvPr id="20483" name="Slide Number Placeholder 3"/>
          <p:cNvSpPr>
            <a:spLocks noGrp="1"/>
          </p:cNvSpPr>
          <p:nvPr>
            <p:ph type="sldNum" sz="quarter" idx="5"/>
          </p:nvPr>
        </p:nvSpPr>
        <p:spPr>
          <a:noFill/>
        </p:spPr>
        <p:txBody>
          <a:bodyPr/>
          <a:lstStyle/>
          <a:p>
            <a:fld id="{5455CCEA-608B-411C-B681-CF003587D195}" type="slidenum">
              <a:rPr lang="en-US" smtClean="0">
                <a:cs typeface="Arial" charset="0"/>
              </a:rPr>
              <a:pPr/>
              <a:t>2</a:t>
            </a:fld>
            <a:endParaRPr lang="en-US" dirty="0">
              <a:cs typeface="Arial" charset="0"/>
            </a:endParaRPr>
          </a:p>
        </p:txBody>
      </p:sp>
    </p:spTree>
    <p:extLst>
      <p:ext uri="{BB962C8B-B14F-4D97-AF65-F5344CB8AC3E}">
        <p14:creationId xmlns:p14="http://schemas.microsoft.com/office/powerpoint/2010/main" val="1021680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p:spPr>
        <p:txBody>
          <a:bodyPr/>
          <a:lstStyle/>
          <a:p>
            <a:r>
              <a:rPr lang="en-US" altLang="ko-KR" sz="1200" b="0" i="0" u="none" strike="noStrike" kern="1200" baseline="0" dirty="0">
                <a:solidFill>
                  <a:schemeClr val="tx1"/>
                </a:solidFill>
                <a:latin typeface="Arial" charset="0"/>
                <a:ea typeface="+mn-ea"/>
                <a:cs typeface="+mn-cs"/>
              </a:rPr>
              <a:t>Data can be added to a relation by using the </a:t>
            </a:r>
            <a:r>
              <a:rPr lang="en-US" altLang="ko-KR" sz="1200" b="1" i="0" u="none" strike="noStrike" kern="1200" baseline="0" dirty="0">
                <a:solidFill>
                  <a:schemeClr val="tx1"/>
                </a:solidFill>
                <a:latin typeface="Arial" charset="0"/>
                <a:ea typeface="+mn-ea"/>
                <a:cs typeface="+mn-cs"/>
              </a:rPr>
              <a:t>SQL INSERT statement</a:t>
            </a:r>
            <a:r>
              <a:rPr lang="en-US" altLang="ko-KR" sz="1200" b="0" i="0" u="none" strike="noStrike" kern="1200" baseline="0" dirty="0">
                <a:solidFill>
                  <a:schemeClr val="tx1"/>
                </a:solidFill>
                <a:latin typeface="Arial" charset="0"/>
                <a:ea typeface="+mn-ea"/>
                <a:cs typeface="+mn-cs"/>
              </a:rPr>
              <a:t>. This statement has </a:t>
            </a:r>
            <a:r>
              <a:rPr lang="en-US" altLang="ko-KR" sz="1200" b="1" i="0" u="sng" strike="noStrike" kern="1200" baseline="0" dirty="0">
                <a:solidFill>
                  <a:schemeClr val="tx1"/>
                </a:solidFill>
                <a:latin typeface="Arial" charset="0"/>
                <a:ea typeface="+mn-ea"/>
                <a:cs typeface="+mn-cs"/>
              </a:rPr>
              <a:t>two</a:t>
            </a:r>
            <a:r>
              <a:rPr lang="en-US" altLang="ko-KR" sz="1200" b="0" i="0" u="none" strike="noStrike" kern="1200" baseline="0" dirty="0">
                <a:solidFill>
                  <a:schemeClr val="tx1"/>
                </a:solidFill>
                <a:latin typeface="Arial" charset="0"/>
                <a:ea typeface="+mn-ea"/>
                <a:cs typeface="+mn-cs"/>
              </a:rPr>
              <a:t> forms, depending on whether data are supplied for all of the columns. If data for some columns are </a:t>
            </a:r>
            <a:r>
              <a:rPr lang="en-US" altLang="ko-KR" sz="1200" b="0" i="0" u="sng" strike="noStrike" kern="1200" baseline="0" dirty="0">
                <a:solidFill>
                  <a:schemeClr val="tx1"/>
                </a:solidFill>
                <a:latin typeface="Arial" charset="0"/>
                <a:ea typeface="+mn-ea"/>
                <a:cs typeface="+mn-cs"/>
              </a:rPr>
              <a:t>missing</a:t>
            </a:r>
            <a:r>
              <a:rPr lang="en-US" altLang="ko-KR" sz="1200" b="0" i="0" u="none" strike="noStrike" kern="1200" baseline="0" dirty="0">
                <a:solidFill>
                  <a:schemeClr val="tx1"/>
                </a:solidFill>
                <a:latin typeface="Arial" charset="0"/>
                <a:ea typeface="+mn-ea"/>
                <a:cs typeface="+mn-cs"/>
              </a:rPr>
              <a:t>, then the </a:t>
            </a:r>
            <a:r>
              <a:rPr lang="en-US" altLang="ko-KR" sz="1200" b="0" i="0" u="sng" strike="noStrike" kern="1200" baseline="0" dirty="0">
                <a:solidFill>
                  <a:schemeClr val="tx1"/>
                </a:solidFill>
                <a:latin typeface="Arial" charset="0"/>
                <a:ea typeface="+mn-ea"/>
                <a:cs typeface="+mn-cs"/>
              </a:rPr>
              <a:t>names</a:t>
            </a:r>
            <a:r>
              <a:rPr lang="en-US" altLang="ko-KR" sz="1200" b="0" i="0" u="none" strike="noStrike" kern="1200" baseline="0" dirty="0">
                <a:solidFill>
                  <a:schemeClr val="tx1"/>
                </a:solidFill>
                <a:latin typeface="Arial" charset="0"/>
                <a:ea typeface="+mn-ea"/>
                <a:cs typeface="+mn-cs"/>
              </a:rPr>
              <a:t> of the columns for which data are provided must be listed.</a:t>
            </a:r>
            <a:endParaRPr lang="en-US" dirty="0"/>
          </a:p>
        </p:txBody>
      </p:sp>
      <p:sp>
        <p:nvSpPr>
          <p:cNvPr id="45059" name="Slide Number Placeholder 3"/>
          <p:cNvSpPr>
            <a:spLocks noGrp="1"/>
          </p:cNvSpPr>
          <p:nvPr>
            <p:ph type="sldNum" sz="quarter" idx="5"/>
          </p:nvPr>
        </p:nvSpPr>
        <p:spPr>
          <a:noFill/>
        </p:spPr>
        <p:txBody>
          <a:bodyPr/>
          <a:lstStyle/>
          <a:p>
            <a:fld id="{B4FFD0FA-5624-4E40-94D9-A5ABDA61B7F8}" type="slidenum">
              <a:rPr lang="en-US" smtClean="0">
                <a:cs typeface="Arial" charset="0"/>
              </a:rPr>
              <a:pPr/>
              <a:t>20</a:t>
            </a:fld>
            <a:endParaRPr lang="en-US" dirty="0">
              <a:cs typeface="Arial" charset="0"/>
            </a:endParaRPr>
          </a:p>
        </p:txBody>
      </p:sp>
    </p:spTree>
    <p:extLst>
      <p:ext uri="{BB962C8B-B14F-4D97-AF65-F5344CB8AC3E}">
        <p14:creationId xmlns:p14="http://schemas.microsoft.com/office/powerpoint/2010/main" val="3759508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p:spPr>
        <p:txBody>
          <a:bodyPr/>
          <a:lstStyle/>
          <a:p>
            <a:pPr eaLnBrk="1" hangingPunct="1"/>
            <a:endParaRPr lang="en-US" dirty="0"/>
          </a:p>
        </p:txBody>
      </p:sp>
      <p:sp>
        <p:nvSpPr>
          <p:cNvPr id="47107" name="Slide Number Placeholder 3"/>
          <p:cNvSpPr>
            <a:spLocks noGrp="1"/>
          </p:cNvSpPr>
          <p:nvPr>
            <p:ph type="sldNum" sz="quarter" idx="5"/>
          </p:nvPr>
        </p:nvSpPr>
        <p:spPr>
          <a:noFill/>
        </p:spPr>
        <p:txBody>
          <a:bodyPr/>
          <a:lstStyle/>
          <a:p>
            <a:fld id="{197BC43A-D472-432F-9BBD-951CC925575D}" type="slidenum">
              <a:rPr lang="en-US" smtClean="0">
                <a:cs typeface="Arial" charset="0"/>
              </a:rPr>
              <a:pPr/>
              <a:t>21</a:t>
            </a:fld>
            <a:endParaRPr lang="en-US" dirty="0">
              <a:cs typeface="Arial" charset="0"/>
            </a:endParaRPr>
          </a:p>
        </p:txBody>
      </p:sp>
    </p:spTree>
    <p:extLst>
      <p:ext uri="{BB962C8B-B14F-4D97-AF65-F5344CB8AC3E}">
        <p14:creationId xmlns:p14="http://schemas.microsoft.com/office/powerpoint/2010/main" val="2508031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p:spPr>
        <p:txBody>
          <a:bodyPr/>
          <a:lstStyle/>
          <a:p>
            <a:pPr eaLnBrk="1" hangingPunct="1"/>
            <a:endParaRPr lang="en-US" dirty="0"/>
          </a:p>
        </p:txBody>
      </p:sp>
      <p:sp>
        <p:nvSpPr>
          <p:cNvPr id="36867" name="Slide Number Placeholder 3"/>
          <p:cNvSpPr>
            <a:spLocks noGrp="1"/>
          </p:cNvSpPr>
          <p:nvPr>
            <p:ph type="sldNum" sz="quarter" idx="5"/>
          </p:nvPr>
        </p:nvSpPr>
        <p:spPr>
          <a:noFill/>
        </p:spPr>
        <p:txBody>
          <a:bodyPr/>
          <a:lstStyle/>
          <a:p>
            <a:fld id="{2A27D9A4-78DB-47E3-AC2E-F6E503EFCDEE}" type="slidenum">
              <a:rPr lang="en-US" smtClean="0">
                <a:cs typeface="Arial" charset="0"/>
              </a:rPr>
              <a:pPr/>
              <a:t>22</a:t>
            </a:fld>
            <a:endParaRPr lang="en-US" dirty="0">
              <a:cs typeface="Arial" charset="0"/>
            </a:endParaRPr>
          </a:p>
        </p:txBody>
      </p:sp>
    </p:spTree>
    <p:extLst>
      <p:ext uri="{BB962C8B-B14F-4D97-AF65-F5344CB8AC3E}">
        <p14:creationId xmlns:p14="http://schemas.microsoft.com/office/powerpoint/2010/main" val="1779643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ln/>
        </p:spPr>
      </p:sp>
      <p:sp>
        <p:nvSpPr>
          <p:cNvPr id="49154" name="Notes Placeholder 2"/>
          <p:cNvSpPr>
            <a:spLocks noGrp="1"/>
          </p:cNvSpPr>
          <p:nvPr>
            <p:ph type="body" idx="1"/>
          </p:nvPr>
        </p:nvSpPr>
        <p:spPr>
          <a:noFill/>
          <a:ln/>
        </p:spPr>
        <p:txBody>
          <a:bodyPr/>
          <a:lstStyle/>
          <a:p>
            <a:r>
              <a:rPr lang="en-US" altLang="ko-KR" sz="1200" b="0" i="0" u="none" strike="noStrike" kern="1200" baseline="0" dirty="0">
                <a:solidFill>
                  <a:schemeClr val="tx1"/>
                </a:solidFill>
                <a:latin typeface="Arial" charset="0"/>
                <a:ea typeface="+mn-ea"/>
                <a:cs typeface="+mn-cs"/>
              </a:rPr>
              <a:t>The result of an SQL SELECT statement is a </a:t>
            </a:r>
            <a:r>
              <a:rPr lang="en-US" altLang="ko-KR" sz="1200" b="1" i="0" u="none" strike="noStrike" kern="1200" baseline="0" dirty="0">
                <a:solidFill>
                  <a:schemeClr val="tx1"/>
                </a:solidFill>
                <a:latin typeface="Arial" charset="0"/>
                <a:ea typeface="+mn-ea"/>
                <a:cs typeface="+mn-cs"/>
              </a:rPr>
              <a:t>relation</a:t>
            </a:r>
            <a:r>
              <a:rPr lang="en-US" altLang="ko-KR" sz="1200" b="0" i="0" u="none" strike="noStrike" kern="1200" baseline="0" dirty="0">
                <a:solidFill>
                  <a:schemeClr val="tx1"/>
                </a:solidFill>
                <a:latin typeface="Arial" charset="0"/>
                <a:ea typeface="+mn-ea"/>
                <a:cs typeface="+mn-cs"/>
              </a:rPr>
              <a:t>. Even if the result of the manipulation is a </a:t>
            </a:r>
            <a:r>
              <a:rPr lang="en-US" altLang="ko-KR" sz="1200" b="1" i="0" u="sng" strike="noStrike" kern="1200" baseline="0" dirty="0">
                <a:solidFill>
                  <a:schemeClr val="tx1"/>
                </a:solidFill>
                <a:latin typeface="Arial" charset="0"/>
                <a:ea typeface="+mn-ea"/>
                <a:cs typeface="+mn-cs"/>
              </a:rPr>
              <a:t>single</a:t>
            </a:r>
            <a:r>
              <a:rPr lang="en-US" altLang="ko-KR" sz="1200" b="0" i="0" u="none" strike="noStrike" kern="1200" baseline="0" dirty="0">
                <a:solidFill>
                  <a:schemeClr val="tx1"/>
                </a:solidFill>
                <a:latin typeface="Arial" charset="0"/>
                <a:ea typeface="+mn-ea"/>
                <a:cs typeface="+mn-cs"/>
              </a:rPr>
              <a:t> number, that number is considered to be a </a:t>
            </a:r>
            <a:r>
              <a:rPr lang="en-US" altLang="ko-KR" sz="1200" b="1" i="0" u="none" strike="noStrike" kern="1200" baseline="0" dirty="0">
                <a:solidFill>
                  <a:schemeClr val="tx1"/>
                </a:solidFill>
                <a:latin typeface="Arial" charset="0"/>
                <a:ea typeface="+mn-ea"/>
                <a:cs typeface="+mn-cs"/>
              </a:rPr>
              <a:t>relation</a:t>
            </a:r>
            <a:r>
              <a:rPr lang="en-US" altLang="ko-KR" sz="1200" b="0" i="0" u="none" strike="noStrike" kern="1200" baseline="0" dirty="0">
                <a:solidFill>
                  <a:schemeClr val="tx1"/>
                </a:solidFill>
                <a:latin typeface="Arial" charset="0"/>
                <a:ea typeface="+mn-ea"/>
                <a:cs typeface="+mn-cs"/>
              </a:rPr>
              <a:t> with </a:t>
            </a:r>
            <a:r>
              <a:rPr lang="en-US" altLang="ko-KR" sz="1200" b="0" i="0" u="sng" strike="noStrike" kern="1200" baseline="0" dirty="0">
                <a:solidFill>
                  <a:schemeClr val="tx1"/>
                </a:solidFill>
                <a:latin typeface="Arial" charset="0"/>
                <a:ea typeface="+mn-ea"/>
                <a:cs typeface="+mn-cs"/>
              </a:rPr>
              <a:t>one</a:t>
            </a:r>
            <a:r>
              <a:rPr lang="en-US" altLang="ko-KR" sz="1200" b="0" i="0" u="none" strike="noStrike" kern="1200" baseline="0" dirty="0">
                <a:solidFill>
                  <a:schemeClr val="tx1"/>
                </a:solidFill>
                <a:latin typeface="Arial" charset="0"/>
                <a:ea typeface="+mn-ea"/>
                <a:cs typeface="+mn-cs"/>
              </a:rPr>
              <a:t> row and </a:t>
            </a:r>
            <a:r>
              <a:rPr lang="en-US" altLang="ko-KR" sz="1200" b="0" i="0" u="sng" strike="noStrike" kern="1200" baseline="0" dirty="0">
                <a:solidFill>
                  <a:schemeClr val="tx1"/>
                </a:solidFill>
                <a:latin typeface="Arial" charset="0"/>
                <a:ea typeface="+mn-ea"/>
                <a:cs typeface="+mn-cs"/>
              </a:rPr>
              <a:t>one</a:t>
            </a:r>
            <a:r>
              <a:rPr lang="en-US" altLang="ko-KR" sz="1200" b="0" i="0" u="none" strike="noStrike" kern="1200" baseline="0" dirty="0">
                <a:solidFill>
                  <a:schemeClr val="tx1"/>
                </a:solidFill>
                <a:latin typeface="Arial" charset="0"/>
                <a:ea typeface="+mn-ea"/>
                <a:cs typeface="+mn-cs"/>
              </a:rPr>
              <a:t> column.</a:t>
            </a:r>
            <a:endParaRPr lang="en-US" dirty="0"/>
          </a:p>
        </p:txBody>
      </p:sp>
      <p:sp>
        <p:nvSpPr>
          <p:cNvPr id="49155" name="Slide Number Placeholder 3"/>
          <p:cNvSpPr>
            <a:spLocks noGrp="1"/>
          </p:cNvSpPr>
          <p:nvPr>
            <p:ph type="sldNum" sz="quarter" idx="5"/>
          </p:nvPr>
        </p:nvSpPr>
        <p:spPr>
          <a:noFill/>
        </p:spPr>
        <p:txBody>
          <a:bodyPr/>
          <a:lstStyle/>
          <a:p>
            <a:fld id="{4ABC6923-DE5E-4103-A402-10000A299ACF}" type="slidenum">
              <a:rPr lang="en-US" smtClean="0">
                <a:cs typeface="Arial" charset="0"/>
              </a:rPr>
              <a:pPr/>
              <a:t>23</a:t>
            </a:fld>
            <a:endParaRPr lang="en-US" dirty="0">
              <a:cs typeface="Arial" charset="0"/>
            </a:endParaRPr>
          </a:p>
        </p:txBody>
      </p:sp>
    </p:spTree>
    <p:extLst>
      <p:ext uri="{BB962C8B-B14F-4D97-AF65-F5344CB8AC3E}">
        <p14:creationId xmlns:p14="http://schemas.microsoft.com/office/powerpoint/2010/main" val="3144173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a:ln/>
        </p:spPr>
      </p:sp>
      <p:sp>
        <p:nvSpPr>
          <p:cNvPr id="51202" name="Notes Placeholder 2"/>
          <p:cNvSpPr>
            <a:spLocks noGrp="1"/>
          </p:cNvSpPr>
          <p:nvPr>
            <p:ph type="body" idx="1"/>
          </p:nvPr>
        </p:nvSpPr>
        <p:spPr>
          <a:noFill/>
          <a:ln/>
        </p:spPr>
        <p:txBody>
          <a:bodyPr/>
          <a:lstStyle/>
          <a:p>
            <a:r>
              <a:rPr lang="en-US" altLang="ko-KR" sz="1200" b="0" i="0" u="none" strike="noStrike" kern="1200" baseline="0" dirty="0">
                <a:solidFill>
                  <a:schemeClr val="tx1"/>
                </a:solidFill>
                <a:latin typeface="Arial" charset="0"/>
                <a:ea typeface="+mn-ea"/>
                <a:cs typeface="+mn-cs"/>
              </a:rPr>
              <a:t>A second way to specify all the columns of a table is to use the </a:t>
            </a:r>
            <a:r>
              <a:rPr lang="en-US" altLang="ko-KR" sz="1200" b="1" i="0" u="none" strike="noStrike" kern="1200" baseline="0" dirty="0">
                <a:solidFill>
                  <a:schemeClr val="tx1"/>
                </a:solidFill>
                <a:latin typeface="Arial" charset="0"/>
                <a:ea typeface="+mn-ea"/>
                <a:cs typeface="+mn-cs"/>
              </a:rPr>
              <a:t>SQL asterisk (*) wildcard operator </a:t>
            </a:r>
            <a:r>
              <a:rPr lang="en-US" altLang="ko-KR" sz="1200" b="0" i="0" u="none" strike="noStrike" kern="1200" baseline="0" dirty="0">
                <a:solidFill>
                  <a:schemeClr val="tx1"/>
                </a:solidFill>
                <a:latin typeface="Arial" charset="0"/>
                <a:ea typeface="+mn-ea"/>
                <a:cs typeface="+mn-cs"/>
              </a:rPr>
              <a:t>after the keyword SELECT.</a:t>
            </a:r>
            <a:endParaRPr lang="en-US" dirty="0"/>
          </a:p>
        </p:txBody>
      </p:sp>
      <p:sp>
        <p:nvSpPr>
          <p:cNvPr id="51203" name="Slide Number Placeholder 3"/>
          <p:cNvSpPr>
            <a:spLocks noGrp="1"/>
          </p:cNvSpPr>
          <p:nvPr>
            <p:ph type="sldNum" sz="quarter" idx="5"/>
          </p:nvPr>
        </p:nvSpPr>
        <p:spPr>
          <a:noFill/>
        </p:spPr>
        <p:txBody>
          <a:bodyPr/>
          <a:lstStyle/>
          <a:p>
            <a:fld id="{0272359D-28F4-4AA5-936D-E850966EC160}" type="slidenum">
              <a:rPr lang="en-US" smtClean="0">
                <a:cs typeface="Arial" charset="0"/>
              </a:rPr>
              <a:pPr/>
              <a:t>24</a:t>
            </a:fld>
            <a:endParaRPr lang="en-US" dirty="0">
              <a:cs typeface="Arial" charset="0"/>
            </a:endParaRPr>
          </a:p>
        </p:txBody>
      </p:sp>
    </p:spTree>
    <p:extLst>
      <p:ext uri="{BB962C8B-B14F-4D97-AF65-F5344CB8AC3E}">
        <p14:creationId xmlns:p14="http://schemas.microsoft.com/office/powerpoint/2010/main" val="29908651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a:ln/>
        </p:spPr>
      </p:sp>
      <p:sp>
        <p:nvSpPr>
          <p:cNvPr id="53250" name="Notes Placeholder 2"/>
          <p:cNvSpPr>
            <a:spLocks noGrp="1"/>
          </p:cNvSpPr>
          <p:nvPr>
            <p:ph type="body" idx="1"/>
          </p:nvPr>
        </p:nvSpPr>
        <p:spPr>
          <a:noFill/>
          <a:ln/>
        </p:spPr>
        <p:txBody>
          <a:bodyPr/>
          <a:lstStyle/>
          <a:p>
            <a:r>
              <a:rPr lang="en-US" altLang="ko-KR" sz="1200" b="0" i="0" u="none" strike="noStrike" kern="1200" baseline="0" dirty="0">
                <a:solidFill>
                  <a:schemeClr val="tx1"/>
                </a:solidFill>
                <a:latin typeface="Arial" charset="0"/>
                <a:ea typeface="+mn-ea"/>
                <a:cs typeface="+mn-cs"/>
              </a:rPr>
              <a:t>According to the definition of </a:t>
            </a:r>
            <a:r>
              <a:rPr lang="en-US" altLang="ko-KR" sz="1200" b="0" i="1" u="none" strike="noStrike" kern="1200" baseline="0" dirty="0">
                <a:solidFill>
                  <a:schemeClr val="tx1"/>
                </a:solidFill>
                <a:latin typeface="Arial" charset="0"/>
                <a:ea typeface="+mn-ea"/>
                <a:cs typeface="+mn-cs"/>
              </a:rPr>
              <a:t>relation </a:t>
            </a:r>
            <a:r>
              <a:rPr lang="en-US" altLang="ko-KR" sz="1200" b="0" i="0" u="none" strike="noStrike" kern="1200" baseline="0" dirty="0">
                <a:solidFill>
                  <a:schemeClr val="tx1"/>
                </a:solidFill>
                <a:latin typeface="Arial" charset="0"/>
                <a:ea typeface="+mn-ea"/>
                <a:cs typeface="+mn-cs"/>
              </a:rPr>
              <a:t>duplicate rows are prohibited. However, the process of checking for and eliminating duplicate rows is </a:t>
            </a:r>
            <a:r>
              <a:rPr lang="en-US" altLang="ko-KR" sz="1200" b="0" i="0" u="sng" strike="noStrike" kern="1200" baseline="0" dirty="0">
                <a:solidFill>
                  <a:schemeClr val="tx1"/>
                </a:solidFill>
                <a:latin typeface="Arial" charset="0"/>
                <a:ea typeface="+mn-ea"/>
                <a:cs typeface="+mn-cs"/>
              </a:rPr>
              <a:t>time-consuming</a:t>
            </a:r>
            <a:r>
              <a:rPr lang="en-US" altLang="ko-KR" sz="1200" b="0" i="0" u="none" strike="noStrike" kern="1200" baseline="0" dirty="0">
                <a:solidFill>
                  <a:schemeClr val="tx1"/>
                </a:solidFill>
                <a:latin typeface="Arial" charset="0"/>
                <a:ea typeface="+mn-ea"/>
                <a:cs typeface="+mn-cs"/>
              </a:rPr>
              <a:t>. </a:t>
            </a:r>
          </a:p>
          <a:p>
            <a:r>
              <a:rPr lang="en-US" altLang="ko-KR" sz="1200" b="0" i="0" u="none" strike="noStrike" kern="1200" baseline="0" dirty="0">
                <a:solidFill>
                  <a:schemeClr val="tx1"/>
                </a:solidFill>
                <a:latin typeface="Arial" charset="0"/>
                <a:ea typeface="+mn-ea"/>
                <a:cs typeface="+mn-cs"/>
              </a:rPr>
              <a:t>Therefore, </a:t>
            </a:r>
            <a:r>
              <a:rPr lang="en-US" altLang="ko-KR" sz="1200" b="0" i="0" u="sng" strike="noStrike" kern="1200" baseline="0" dirty="0">
                <a:solidFill>
                  <a:schemeClr val="tx1"/>
                </a:solidFill>
                <a:latin typeface="Arial" charset="0"/>
                <a:ea typeface="+mn-ea"/>
                <a:cs typeface="+mn-cs"/>
              </a:rPr>
              <a:t>by default</a:t>
            </a:r>
            <a:r>
              <a:rPr lang="en-US" altLang="ko-KR" sz="1200" b="0" i="0" u="none" strike="noStrike" kern="1200" baseline="0" dirty="0">
                <a:solidFill>
                  <a:schemeClr val="tx1"/>
                </a:solidFill>
                <a:latin typeface="Arial" charset="0"/>
                <a:ea typeface="+mn-ea"/>
                <a:cs typeface="+mn-cs"/>
              </a:rPr>
              <a:t>, DBMS products do </a:t>
            </a:r>
            <a:r>
              <a:rPr lang="en-US" altLang="ko-KR" sz="1200" b="0" i="0" u="sng" strike="noStrike" kern="1200" baseline="0" dirty="0">
                <a:solidFill>
                  <a:schemeClr val="tx1"/>
                </a:solidFill>
                <a:latin typeface="Arial" charset="0"/>
                <a:ea typeface="+mn-ea"/>
                <a:cs typeface="+mn-cs"/>
              </a:rPr>
              <a:t>not</a:t>
            </a:r>
            <a:r>
              <a:rPr lang="en-US" altLang="ko-KR" sz="1200" b="0" i="0" u="none" strike="noStrike" kern="1200" baseline="0" dirty="0">
                <a:solidFill>
                  <a:schemeClr val="tx1"/>
                </a:solidFill>
                <a:latin typeface="Arial" charset="0"/>
                <a:ea typeface="+mn-ea"/>
                <a:cs typeface="+mn-cs"/>
              </a:rPr>
              <a:t> check for duplication.</a:t>
            </a:r>
            <a:endParaRPr lang="en-US" dirty="0"/>
          </a:p>
        </p:txBody>
      </p:sp>
      <p:sp>
        <p:nvSpPr>
          <p:cNvPr id="53251" name="Slide Number Placeholder 3"/>
          <p:cNvSpPr>
            <a:spLocks noGrp="1"/>
          </p:cNvSpPr>
          <p:nvPr>
            <p:ph type="sldNum" sz="quarter" idx="5"/>
          </p:nvPr>
        </p:nvSpPr>
        <p:spPr>
          <a:noFill/>
        </p:spPr>
        <p:txBody>
          <a:bodyPr/>
          <a:lstStyle/>
          <a:p>
            <a:fld id="{58EC79F6-0E87-4775-A049-1AE075E9AA34}" type="slidenum">
              <a:rPr lang="en-US" smtClean="0">
                <a:cs typeface="Arial" charset="0"/>
              </a:rPr>
              <a:pPr/>
              <a:t>25</a:t>
            </a:fld>
            <a:endParaRPr lang="en-US" dirty="0">
              <a:cs typeface="Arial" charset="0"/>
            </a:endParaRPr>
          </a:p>
        </p:txBody>
      </p:sp>
    </p:spTree>
    <p:extLst>
      <p:ext uri="{BB962C8B-B14F-4D97-AF65-F5344CB8AC3E}">
        <p14:creationId xmlns:p14="http://schemas.microsoft.com/office/powerpoint/2010/main" val="1226960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TextEdit="1"/>
          </p:cNvSpPr>
          <p:nvPr>
            <p:ph type="sldImg"/>
          </p:nvPr>
        </p:nvSpPr>
        <p:spPr>
          <a:ln/>
        </p:spPr>
      </p:sp>
      <p:sp>
        <p:nvSpPr>
          <p:cNvPr id="55298" name="Notes Placeholder 2"/>
          <p:cNvSpPr>
            <a:spLocks noGrp="1"/>
          </p:cNvSpPr>
          <p:nvPr>
            <p:ph type="body" idx="1"/>
          </p:nvPr>
        </p:nvSpPr>
        <p:spPr>
          <a:noFill/>
          <a:ln/>
        </p:spPr>
        <p:txBody>
          <a:bodyPr/>
          <a:lstStyle/>
          <a:p>
            <a:pPr eaLnBrk="1" hangingPunct="1"/>
            <a:r>
              <a:rPr lang="en-US" altLang="ko-KR" sz="1200" b="1" u="sng" kern="1200" dirty="0">
                <a:solidFill>
                  <a:schemeClr val="tx1"/>
                </a:solidFill>
                <a:effectLst/>
                <a:latin typeface="Arial" charset="0"/>
                <a:ea typeface="+mn-ea"/>
                <a:cs typeface="+mn-cs"/>
                <a:hlinkClick r:id="rId3"/>
              </a:rPr>
              <a:t>stipulate</a:t>
            </a:r>
            <a:r>
              <a:rPr lang="ko-KR" altLang="en-US" dirty="0"/>
              <a:t>  </a:t>
            </a:r>
            <a:r>
              <a:rPr lang="en-US" altLang="ko-KR" sz="1200" kern="1200" dirty="0">
                <a:solidFill>
                  <a:schemeClr val="tx1"/>
                </a:solidFill>
                <a:effectLst/>
                <a:latin typeface="Arial" charset="0"/>
                <a:ea typeface="+mn-ea"/>
                <a:cs typeface="+mn-cs"/>
              </a:rPr>
              <a:t>[ˈ</a:t>
            </a:r>
            <a:r>
              <a:rPr lang="en-US" altLang="ko-KR" sz="1200" kern="1200" dirty="0" err="1">
                <a:solidFill>
                  <a:schemeClr val="tx1"/>
                </a:solidFill>
                <a:effectLst/>
                <a:latin typeface="Arial" charset="0"/>
                <a:ea typeface="+mn-ea"/>
                <a:cs typeface="+mn-cs"/>
              </a:rPr>
              <a:t>stɪpjuleɪt</a:t>
            </a:r>
            <a:r>
              <a:rPr lang="en-US" altLang="ko-KR" sz="1200" kern="1200" dirty="0">
                <a:solidFill>
                  <a:schemeClr val="tx1"/>
                </a:solidFill>
                <a:effectLst/>
                <a:latin typeface="Arial" charset="0"/>
                <a:ea typeface="+mn-ea"/>
                <a:cs typeface="+mn-cs"/>
              </a:rPr>
              <a:t>] </a:t>
            </a:r>
            <a:r>
              <a:rPr lang="en-US" altLang="ko-KR" sz="1200" i="0" kern="1200" dirty="0">
                <a:solidFill>
                  <a:schemeClr val="tx1"/>
                </a:solidFill>
                <a:effectLst/>
                <a:latin typeface="Arial" charset="0"/>
                <a:ea typeface="+mn-ea"/>
                <a:cs typeface="+mn-cs"/>
              </a:rPr>
              <a:t>[</a:t>
            </a:r>
            <a:r>
              <a:rPr lang="ko-KR" altLang="en-US" sz="1200" i="0" kern="1200" dirty="0">
                <a:solidFill>
                  <a:schemeClr val="tx1"/>
                </a:solidFill>
                <a:effectLst/>
                <a:latin typeface="Arial" charset="0"/>
                <a:ea typeface="+mn-ea"/>
                <a:cs typeface="+mn-cs"/>
              </a:rPr>
              <a:t>동사</a:t>
            </a:r>
            <a:r>
              <a:rPr lang="en-US" altLang="ko-KR" sz="1200" i="0" kern="1200" dirty="0">
                <a:solidFill>
                  <a:schemeClr val="tx1"/>
                </a:solidFill>
                <a:effectLst/>
                <a:latin typeface="Arial" charset="0"/>
                <a:ea typeface="+mn-ea"/>
                <a:cs typeface="+mn-cs"/>
              </a:rPr>
              <a:t>][</a:t>
            </a:r>
            <a:r>
              <a:rPr lang="ko-KR" altLang="en-US" sz="1200" i="0" kern="1200" dirty="0">
                <a:solidFill>
                  <a:schemeClr val="tx1"/>
                </a:solidFill>
                <a:effectLst/>
                <a:latin typeface="Arial" charset="0"/>
                <a:ea typeface="+mn-ea"/>
                <a:cs typeface="+mn-cs"/>
              </a:rPr>
              <a:t>격식</a:t>
            </a:r>
            <a:r>
              <a:rPr lang="en-US" altLang="ko-KR" sz="1200" i="0" kern="1200" dirty="0">
                <a:solidFill>
                  <a:schemeClr val="tx1"/>
                </a:solidFill>
                <a:effectLst/>
                <a:latin typeface="Arial" charset="0"/>
                <a:ea typeface="+mn-ea"/>
                <a:cs typeface="+mn-cs"/>
              </a:rPr>
              <a:t>]</a:t>
            </a:r>
            <a:r>
              <a:rPr lang="ko-KR" altLang="en-US" dirty="0"/>
              <a:t> 규정</a:t>
            </a:r>
            <a:r>
              <a:rPr lang="en-US" altLang="ko-KR" dirty="0"/>
              <a:t>[</a:t>
            </a:r>
            <a:r>
              <a:rPr lang="ko-KR" altLang="en-US" dirty="0"/>
              <a:t>명기</a:t>
            </a:r>
            <a:r>
              <a:rPr lang="en-US" altLang="ko-KR" dirty="0"/>
              <a:t>]</a:t>
            </a:r>
            <a:r>
              <a:rPr lang="ko-KR" altLang="en-US" dirty="0"/>
              <a:t>하다 </a:t>
            </a:r>
            <a:r>
              <a:rPr lang="en-US" altLang="ko-KR" dirty="0"/>
              <a:t>(=specify)</a:t>
            </a:r>
            <a:endParaRPr lang="en-US" dirty="0"/>
          </a:p>
        </p:txBody>
      </p:sp>
      <p:sp>
        <p:nvSpPr>
          <p:cNvPr id="55299" name="Slide Number Placeholder 3"/>
          <p:cNvSpPr>
            <a:spLocks noGrp="1"/>
          </p:cNvSpPr>
          <p:nvPr>
            <p:ph type="sldNum" sz="quarter" idx="5"/>
          </p:nvPr>
        </p:nvSpPr>
        <p:spPr>
          <a:noFill/>
        </p:spPr>
        <p:txBody>
          <a:bodyPr/>
          <a:lstStyle/>
          <a:p>
            <a:fld id="{315E1080-36FB-4C5A-8933-6863F41DD7B1}" type="slidenum">
              <a:rPr lang="en-US" smtClean="0">
                <a:cs typeface="Arial" charset="0"/>
              </a:rPr>
              <a:pPr/>
              <a:t>26</a:t>
            </a:fld>
            <a:endParaRPr lang="en-US" dirty="0">
              <a:cs typeface="Arial" charset="0"/>
            </a:endParaRPr>
          </a:p>
        </p:txBody>
      </p:sp>
    </p:spTree>
    <p:extLst>
      <p:ext uri="{BB962C8B-B14F-4D97-AF65-F5344CB8AC3E}">
        <p14:creationId xmlns:p14="http://schemas.microsoft.com/office/powerpoint/2010/main" val="3038302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p:spPr>
        <p:txBody>
          <a:bodyPr/>
          <a:lstStyle/>
          <a:p>
            <a:pPr eaLnBrk="1" hangingPunct="1"/>
            <a:endParaRPr lang="en-US" dirty="0"/>
          </a:p>
        </p:txBody>
      </p:sp>
      <p:sp>
        <p:nvSpPr>
          <p:cNvPr id="36867" name="Slide Number Placeholder 3"/>
          <p:cNvSpPr>
            <a:spLocks noGrp="1"/>
          </p:cNvSpPr>
          <p:nvPr>
            <p:ph type="sldNum" sz="quarter" idx="5"/>
          </p:nvPr>
        </p:nvSpPr>
        <p:spPr>
          <a:noFill/>
        </p:spPr>
        <p:txBody>
          <a:bodyPr/>
          <a:lstStyle/>
          <a:p>
            <a:fld id="{2A27D9A4-78DB-47E3-AC2E-F6E503EFCDEE}" type="slidenum">
              <a:rPr lang="en-US" smtClean="0">
                <a:cs typeface="Arial" charset="0"/>
              </a:rPr>
              <a:pPr/>
              <a:t>27</a:t>
            </a:fld>
            <a:endParaRPr lang="en-US" dirty="0">
              <a:cs typeface="Arial" charset="0"/>
            </a:endParaRPr>
          </a:p>
        </p:txBody>
      </p:sp>
    </p:spTree>
    <p:extLst>
      <p:ext uri="{BB962C8B-B14F-4D97-AF65-F5344CB8AC3E}">
        <p14:creationId xmlns:p14="http://schemas.microsoft.com/office/powerpoint/2010/main" val="1979422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p:spPr>
        <p:txBody>
          <a:bodyPr/>
          <a:lstStyle/>
          <a:p>
            <a:pPr eaLnBrk="1" hangingPunct="1"/>
            <a:endParaRPr lang="en-US" dirty="0"/>
          </a:p>
        </p:txBody>
      </p:sp>
      <p:sp>
        <p:nvSpPr>
          <p:cNvPr id="36867" name="Slide Number Placeholder 3"/>
          <p:cNvSpPr>
            <a:spLocks noGrp="1"/>
          </p:cNvSpPr>
          <p:nvPr>
            <p:ph type="sldNum" sz="quarter" idx="5"/>
          </p:nvPr>
        </p:nvSpPr>
        <p:spPr>
          <a:noFill/>
        </p:spPr>
        <p:txBody>
          <a:bodyPr/>
          <a:lstStyle/>
          <a:p>
            <a:fld id="{2A27D9A4-78DB-47E3-AC2E-F6E503EFCDEE}" type="slidenum">
              <a:rPr lang="en-US" smtClean="0">
                <a:cs typeface="Arial" charset="0"/>
              </a:rPr>
              <a:pPr/>
              <a:t>28</a:t>
            </a:fld>
            <a:endParaRPr lang="en-US" dirty="0">
              <a:cs typeface="Arial" charset="0"/>
            </a:endParaRPr>
          </a:p>
        </p:txBody>
      </p:sp>
    </p:spTree>
    <p:extLst>
      <p:ext uri="{BB962C8B-B14F-4D97-AF65-F5344CB8AC3E}">
        <p14:creationId xmlns:p14="http://schemas.microsoft.com/office/powerpoint/2010/main" val="27802590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p:spPr>
        <p:txBody>
          <a:bodyPr/>
          <a:lstStyle/>
          <a:p>
            <a:pPr eaLnBrk="1" hangingPunct="1"/>
            <a:endParaRPr lang="en-US" dirty="0"/>
          </a:p>
        </p:txBody>
      </p:sp>
      <p:sp>
        <p:nvSpPr>
          <p:cNvPr id="36867" name="Slide Number Placeholder 3"/>
          <p:cNvSpPr>
            <a:spLocks noGrp="1"/>
          </p:cNvSpPr>
          <p:nvPr>
            <p:ph type="sldNum" sz="quarter" idx="5"/>
          </p:nvPr>
        </p:nvSpPr>
        <p:spPr>
          <a:noFill/>
        </p:spPr>
        <p:txBody>
          <a:bodyPr/>
          <a:lstStyle/>
          <a:p>
            <a:fld id="{2A27D9A4-78DB-47E3-AC2E-F6E503EFCDEE}" type="slidenum">
              <a:rPr lang="en-US" smtClean="0">
                <a:cs typeface="Arial" charset="0"/>
              </a:rPr>
              <a:pPr/>
              <a:t>29</a:t>
            </a:fld>
            <a:endParaRPr lang="en-US" dirty="0">
              <a:cs typeface="Arial" charset="0"/>
            </a:endParaRPr>
          </a:p>
        </p:txBody>
      </p:sp>
    </p:spTree>
    <p:extLst>
      <p:ext uri="{BB962C8B-B14F-4D97-AF65-F5344CB8AC3E}">
        <p14:creationId xmlns:p14="http://schemas.microsoft.com/office/powerpoint/2010/main" val="171097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a:ln/>
        </p:spPr>
      </p:sp>
      <p:sp>
        <p:nvSpPr>
          <p:cNvPr id="22530" name="Notes Placeholder 2"/>
          <p:cNvSpPr>
            <a:spLocks noGrp="1"/>
          </p:cNvSpPr>
          <p:nvPr>
            <p:ph type="body" idx="1"/>
          </p:nvPr>
        </p:nvSpPr>
        <p:spPr>
          <a:noFill/>
          <a:ln/>
        </p:spPr>
        <p:txBody>
          <a:bodyPr/>
          <a:lstStyle/>
          <a:p>
            <a:pPr algn="just"/>
            <a:r>
              <a:rPr lang="en-US" altLang="ko-KR" sz="1200" b="0" i="0" u="none" strike="noStrike" kern="1200" baseline="0" dirty="0">
                <a:solidFill>
                  <a:schemeClr val="tx1"/>
                </a:solidFill>
                <a:latin typeface="Arial" charset="0"/>
                <a:ea typeface="+mn-ea"/>
                <a:cs typeface="+mn-cs"/>
              </a:rPr>
              <a:t>An Example Database</a:t>
            </a:r>
          </a:p>
          <a:p>
            <a:pPr algn="l"/>
            <a:r>
              <a:rPr lang="en-US" altLang="ko-KR" sz="1200" b="0" i="0" u="none" strike="noStrike" baseline="0" dirty="0">
                <a:latin typeface="SimonciniGaramondStd"/>
              </a:rPr>
              <a:t>The </a:t>
            </a:r>
            <a:r>
              <a:rPr lang="en-US" altLang="ko-KR" sz="1200" b="1" i="0" u="none" strike="noStrike" baseline="0" dirty="0">
                <a:latin typeface="SimonciniGaramondStd"/>
              </a:rPr>
              <a:t>Wedgewood Pacific </a:t>
            </a:r>
            <a:r>
              <a:rPr lang="en-US" altLang="ko-KR" sz="1200" b="0" i="0" u="none" strike="noStrike" baseline="0" dirty="0">
                <a:latin typeface="SimonciniGaramondStd"/>
              </a:rPr>
              <a:t>(</a:t>
            </a:r>
            <a:r>
              <a:rPr lang="en-US" altLang="ko-KR" sz="1200" b="1" i="0" u="none" strike="noStrike" baseline="0" dirty="0">
                <a:latin typeface="SimonciniGaramondStd"/>
              </a:rPr>
              <a:t>WP</a:t>
            </a:r>
            <a:r>
              <a:rPr lang="en-US" altLang="ko-KR" sz="1200" b="0" i="0" u="none" strike="noStrike" baseline="0" dirty="0">
                <a:latin typeface="SimonciniGaramondStd"/>
              </a:rPr>
              <a:t>) company, founded in 1957 in Seattle, Washington, manufactures and sells consumer drone aircraft. This is an innovative and rapidly developing market. In January, 2016, the FAA said that 181,000 drones (out of the approximately 700,000 drones that may have been sold during the 2015 Christmas season) had been registered under the new FAA drone registration rules.</a:t>
            </a:r>
            <a:endParaRPr lang="en-US" dirty="0"/>
          </a:p>
        </p:txBody>
      </p:sp>
      <p:sp>
        <p:nvSpPr>
          <p:cNvPr id="22531" name="Slide Number Placeholder 3"/>
          <p:cNvSpPr>
            <a:spLocks noGrp="1"/>
          </p:cNvSpPr>
          <p:nvPr>
            <p:ph type="sldNum" sz="quarter" idx="5"/>
          </p:nvPr>
        </p:nvSpPr>
        <p:spPr>
          <a:noFill/>
        </p:spPr>
        <p:txBody>
          <a:bodyPr/>
          <a:lstStyle/>
          <a:p>
            <a:fld id="{F2A5AD6F-6F4A-405B-A00D-DD7CB646B7AA}" type="slidenum">
              <a:rPr lang="en-US" smtClean="0">
                <a:cs typeface="Arial" charset="0"/>
              </a:rPr>
              <a:pPr/>
              <a:t>3</a:t>
            </a:fld>
            <a:endParaRPr lang="en-US" dirty="0">
              <a:cs typeface="Arial" charset="0"/>
            </a:endParaRPr>
          </a:p>
        </p:txBody>
      </p:sp>
    </p:spTree>
    <p:extLst>
      <p:ext uri="{BB962C8B-B14F-4D97-AF65-F5344CB8AC3E}">
        <p14:creationId xmlns:p14="http://schemas.microsoft.com/office/powerpoint/2010/main" val="2215667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noTextEdit="1"/>
          </p:cNvSpPr>
          <p:nvPr>
            <p:ph type="sldImg"/>
          </p:nvPr>
        </p:nvSpPr>
        <p:spPr>
          <a:ln/>
        </p:spPr>
      </p:sp>
      <p:sp>
        <p:nvSpPr>
          <p:cNvPr id="57346" name="Notes Placeholder 2"/>
          <p:cNvSpPr>
            <a:spLocks noGrp="1"/>
          </p:cNvSpPr>
          <p:nvPr>
            <p:ph type="body" idx="1"/>
          </p:nvPr>
        </p:nvSpPr>
        <p:spPr>
          <a:noFill/>
          <a:ln/>
        </p:spPr>
        <p:txBody>
          <a:bodyPr/>
          <a:lstStyle/>
          <a:p>
            <a:pPr eaLnBrk="1" hangingPunct="1"/>
            <a:endParaRPr lang="en-US" dirty="0"/>
          </a:p>
        </p:txBody>
      </p:sp>
      <p:sp>
        <p:nvSpPr>
          <p:cNvPr id="57347" name="Slide Number Placeholder 3"/>
          <p:cNvSpPr>
            <a:spLocks noGrp="1"/>
          </p:cNvSpPr>
          <p:nvPr>
            <p:ph type="sldNum" sz="quarter" idx="5"/>
          </p:nvPr>
        </p:nvSpPr>
        <p:spPr>
          <a:noFill/>
        </p:spPr>
        <p:txBody>
          <a:bodyPr/>
          <a:lstStyle/>
          <a:p>
            <a:fld id="{A1EFC1E9-A93D-4B4A-AC30-467A736E1195}" type="slidenum">
              <a:rPr lang="en-US" smtClean="0">
                <a:cs typeface="Arial" charset="0"/>
              </a:rPr>
              <a:pPr/>
              <a:t>30</a:t>
            </a:fld>
            <a:endParaRPr lang="en-US" dirty="0">
              <a:cs typeface="Arial" charset="0"/>
            </a:endParaRPr>
          </a:p>
        </p:txBody>
      </p:sp>
    </p:spTree>
    <p:extLst>
      <p:ext uri="{BB962C8B-B14F-4D97-AF65-F5344CB8AC3E}">
        <p14:creationId xmlns:p14="http://schemas.microsoft.com/office/powerpoint/2010/main" val="1200424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a:ln/>
        </p:spPr>
      </p:sp>
      <p:sp>
        <p:nvSpPr>
          <p:cNvPr id="59394" name="Notes Placeholder 2"/>
          <p:cNvSpPr>
            <a:spLocks noGrp="1"/>
          </p:cNvSpPr>
          <p:nvPr>
            <p:ph type="body" idx="1"/>
          </p:nvPr>
        </p:nvSpPr>
        <p:spPr>
          <a:noFill/>
          <a:ln/>
        </p:spPr>
        <p:txBody>
          <a:bodyPr/>
          <a:lstStyle/>
          <a:p>
            <a:pPr eaLnBrk="1" hangingPunct="1"/>
            <a:endParaRPr lang="en-US" dirty="0"/>
          </a:p>
        </p:txBody>
      </p:sp>
      <p:sp>
        <p:nvSpPr>
          <p:cNvPr id="59395" name="Slide Number Placeholder 3"/>
          <p:cNvSpPr>
            <a:spLocks noGrp="1"/>
          </p:cNvSpPr>
          <p:nvPr>
            <p:ph type="sldNum" sz="quarter" idx="5"/>
          </p:nvPr>
        </p:nvSpPr>
        <p:spPr>
          <a:noFill/>
        </p:spPr>
        <p:txBody>
          <a:bodyPr/>
          <a:lstStyle/>
          <a:p>
            <a:fld id="{58D7D725-7B59-446D-8C9E-8BF1E3E511AD}" type="slidenum">
              <a:rPr lang="en-US" smtClean="0">
                <a:cs typeface="Arial" charset="0"/>
              </a:rPr>
              <a:pPr/>
              <a:t>31</a:t>
            </a:fld>
            <a:endParaRPr lang="en-US" dirty="0">
              <a:cs typeface="Arial" charset="0"/>
            </a:endParaRPr>
          </a:p>
        </p:txBody>
      </p:sp>
    </p:spTree>
    <p:extLst>
      <p:ext uri="{BB962C8B-B14F-4D97-AF65-F5344CB8AC3E}">
        <p14:creationId xmlns:p14="http://schemas.microsoft.com/office/powerpoint/2010/main" val="2788861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a:ln/>
        </p:spPr>
      </p:sp>
      <p:sp>
        <p:nvSpPr>
          <p:cNvPr id="61442" name="Notes Placeholder 2"/>
          <p:cNvSpPr>
            <a:spLocks noGrp="1"/>
          </p:cNvSpPr>
          <p:nvPr>
            <p:ph type="body" idx="1"/>
          </p:nvPr>
        </p:nvSpPr>
        <p:spPr>
          <a:noFill/>
          <a:ln/>
        </p:spPr>
        <p:txBody>
          <a:bodyPr/>
          <a:lstStyle/>
          <a:p>
            <a:pPr eaLnBrk="1" hangingPunct="1"/>
            <a:endParaRPr lang="en-US" dirty="0"/>
          </a:p>
        </p:txBody>
      </p:sp>
      <p:sp>
        <p:nvSpPr>
          <p:cNvPr id="61443" name="Slide Number Placeholder 3"/>
          <p:cNvSpPr>
            <a:spLocks noGrp="1"/>
          </p:cNvSpPr>
          <p:nvPr>
            <p:ph type="sldNum" sz="quarter" idx="5"/>
          </p:nvPr>
        </p:nvSpPr>
        <p:spPr>
          <a:noFill/>
        </p:spPr>
        <p:txBody>
          <a:bodyPr/>
          <a:lstStyle/>
          <a:p>
            <a:fld id="{30790F36-205C-4FE9-997E-B8BDB3FA042B}" type="slidenum">
              <a:rPr lang="en-US" smtClean="0">
                <a:cs typeface="Arial" charset="0"/>
              </a:rPr>
              <a:pPr/>
              <a:t>32</a:t>
            </a:fld>
            <a:endParaRPr lang="en-US" dirty="0">
              <a:cs typeface="Arial" charset="0"/>
            </a:endParaRPr>
          </a:p>
        </p:txBody>
      </p:sp>
    </p:spTree>
    <p:extLst>
      <p:ext uri="{BB962C8B-B14F-4D97-AF65-F5344CB8AC3E}">
        <p14:creationId xmlns:p14="http://schemas.microsoft.com/office/powerpoint/2010/main" val="1812387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a:ln/>
        </p:spPr>
      </p:sp>
      <p:sp>
        <p:nvSpPr>
          <p:cNvPr id="63490" name="Notes Placeholder 2"/>
          <p:cNvSpPr>
            <a:spLocks noGrp="1"/>
          </p:cNvSpPr>
          <p:nvPr>
            <p:ph type="body" idx="1"/>
          </p:nvPr>
        </p:nvSpPr>
        <p:spPr>
          <a:noFill/>
          <a:ln/>
        </p:spPr>
        <p:txBody>
          <a:bodyPr/>
          <a:lstStyle/>
          <a:p>
            <a:pPr eaLnBrk="1" hangingPunct="1"/>
            <a:endParaRPr lang="en-US" dirty="0"/>
          </a:p>
        </p:txBody>
      </p:sp>
      <p:sp>
        <p:nvSpPr>
          <p:cNvPr id="63491" name="Slide Number Placeholder 3"/>
          <p:cNvSpPr>
            <a:spLocks noGrp="1"/>
          </p:cNvSpPr>
          <p:nvPr>
            <p:ph type="sldNum" sz="quarter" idx="5"/>
          </p:nvPr>
        </p:nvSpPr>
        <p:spPr>
          <a:noFill/>
        </p:spPr>
        <p:txBody>
          <a:bodyPr/>
          <a:lstStyle/>
          <a:p>
            <a:fld id="{F4E1FE03-0B30-448B-85BD-820B5E032005}" type="slidenum">
              <a:rPr lang="en-US" smtClean="0">
                <a:cs typeface="Arial" charset="0"/>
              </a:rPr>
              <a:pPr/>
              <a:t>33</a:t>
            </a:fld>
            <a:endParaRPr lang="en-US" dirty="0">
              <a:cs typeface="Arial" charset="0"/>
            </a:endParaRPr>
          </a:p>
        </p:txBody>
      </p:sp>
    </p:spTree>
    <p:extLst>
      <p:ext uri="{BB962C8B-B14F-4D97-AF65-F5344CB8AC3E}">
        <p14:creationId xmlns:p14="http://schemas.microsoft.com/office/powerpoint/2010/main" val="3507901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ln/>
        </p:spPr>
      </p:sp>
      <p:sp>
        <p:nvSpPr>
          <p:cNvPr id="65538" name="Notes Placeholder 2"/>
          <p:cNvSpPr>
            <a:spLocks noGrp="1"/>
          </p:cNvSpPr>
          <p:nvPr>
            <p:ph type="body" idx="1"/>
          </p:nvPr>
        </p:nvSpPr>
        <p:spPr>
          <a:noFill/>
          <a:ln/>
        </p:spPr>
        <p:txBody>
          <a:bodyPr/>
          <a:lstStyle/>
          <a:p>
            <a:pPr eaLnBrk="1" hangingPunct="1"/>
            <a:endParaRPr lang="en-US" dirty="0"/>
          </a:p>
        </p:txBody>
      </p:sp>
      <p:sp>
        <p:nvSpPr>
          <p:cNvPr id="65539" name="Slide Number Placeholder 3"/>
          <p:cNvSpPr>
            <a:spLocks noGrp="1"/>
          </p:cNvSpPr>
          <p:nvPr>
            <p:ph type="sldNum" sz="quarter" idx="5"/>
          </p:nvPr>
        </p:nvSpPr>
        <p:spPr>
          <a:noFill/>
        </p:spPr>
        <p:txBody>
          <a:bodyPr/>
          <a:lstStyle/>
          <a:p>
            <a:fld id="{C367793C-751E-4B5E-997E-8A6ED2D8865D}" type="slidenum">
              <a:rPr lang="en-US" smtClean="0">
                <a:cs typeface="Arial" charset="0"/>
              </a:rPr>
              <a:pPr/>
              <a:t>34</a:t>
            </a:fld>
            <a:endParaRPr lang="en-US" dirty="0">
              <a:cs typeface="Arial" charset="0"/>
            </a:endParaRPr>
          </a:p>
        </p:txBody>
      </p:sp>
    </p:spTree>
    <p:extLst>
      <p:ext uri="{BB962C8B-B14F-4D97-AF65-F5344CB8AC3E}">
        <p14:creationId xmlns:p14="http://schemas.microsoft.com/office/powerpoint/2010/main" val="2044300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ln/>
        </p:spPr>
      </p:sp>
      <p:sp>
        <p:nvSpPr>
          <p:cNvPr id="67586" name="Notes Placeholder 2"/>
          <p:cNvSpPr>
            <a:spLocks noGrp="1"/>
          </p:cNvSpPr>
          <p:nvPr>
            <p:ph type="body" idx="1"/>
          </p:nvPr>
        </p:nvSpPr>
        <p:spPr>
          <a:noFill/>
          <a:ln/>
        </p:spPr>
        <p:txBody>
          <a:bodyPr/>
          <a:lstStyle/>
          <a:p>
            <a:pPr eaLnBrk="1" hangingPunct="1"/>
            <a:endParaRPr lang="en-US" dirty="0"/>
          </a:p>
        </p:txBody>
      </p:sp>
      <p:sp>
        <p:nvSpPr>
          <p:cNvPr id="67587" name="Slide Number Placeholder 3"/>
          <p:cNvSpPr>
            <a:spLocks noGrp="1"/>
          </p:cNvSpPr>
          <p:nvPr>
            <p:ph type="sldNum" sz="quarter" idx="5"/>
          </p:nvPr>
        </p:nvSpPr>
        <p:spPr>
          <a:noFill/>
        </p:spPr>
        <p:txBody>
          <a:bodyPr/>
          <a:lstStyle/>
          <a:p>
            <a:fld id="{C679C5A0-8150-47FB-B36C-E7BDBF64B666}" type="slidenum">
              <a:rPr lang="en-US" smtClean="0">
                <a:cs typeface="Arial" charset="0"/>
              </a:rPr>
              <a:pPr/>
              <a:t>35</a:t>
            </a:fld>
            <a:endParaRPr lang="en-US" dirty="0">
              <a:cs typeface="Arial" charset="0"/>
            </a:endParaRPr>
          </a:p>
        </p:txBody>
      </p:sp>
    </p:spTree>
    <p:extLst>
      <p:ext uri="{BB962C8B-B14F-4D97-AF65-F5344CB8AC3E}">
        <p14:creationId xmlns:p14="http://schemas.microsoft.com/office/powerpoint/2010/main" val="246839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a:ln/>
        </p:spPr>
      </p:sp>
      <p:sp>
        <p:nvSpPr>
          <p:cNvPr id="69634" name="Notes Placeholder 2"/>
          <p:cNvSpPr>
            <a:spLocks noGrp="1"/>
          </p:cNvSpPr>
          <p:nvPr>
            <p:ph type="body" idx="1"/>
          </p:nvPr>
        </p:nvSpPr>
        <p:spPr>
          <a:noFill/>
          <a:ln/>
        </p:spPr>
        <p:txBody>
          <a:bodyPr/>
          <a:lstStyle/>
          <a:p>
            <a:pPr eaLnBrk="1" hangingPunct="1"/>
            <a:r>
              <a:rPr lang="en-US" altLang="ko-KR" b="1" u="sng" dirty="0">
                <a:solidFill>
                  <a:srgbClr val="0000CC"/>
                </a:solidFill>
                <a:effectLst/>
                <a:hlinkClick r:id="rId3"/>
              </a:rPr>
              <a:t>percent</a:t>
            </a:r>
            <a:r>
              <a:rPr lang="ko-KR" altLang="en-US" u="sng" dirty="0">
                <a:solidFill>
                  <a:srgbClr val="0000CC"/>
                </a:solidFill>
                <a:effectLst/>
                <a:hlinkClick r:id="rId3"/>
              </a:rPr>
              <a:t>  </a:t>
            </a:r>
            <a:r>
              <a:rPr lang="en-US" altLang="ko-KR" u="sng" dirty="0">
                <a:solidFill>
                  <a:srgbClr val="0000CC"/>
                </a:solidFill>
                <a:effectLst/>
                <a:hlinkClick r:id="rId3"/>
              </a:rPr>
              <a:t>(per cent)</a:t>
            </a:r>
            <a:r>
              <a:rPr lang="ko-KR" altLang="en-US" dirty="0"/>
              <a:t> </a:t>
            </a:r>
            <a:r>
              <a:rPr lang="en-US" altLang="ko-KR" dirty="0">
                <a:solidFill>
                  <a:srgbClr val="000000"/>
                </a:solidFill>
                <a:effectLst/>
                <a:latin typeface="Lucida Sans Unicode" panose="020B0602030504020204" pitchFamily="34" charset="0"/>
              </a:rPr>
              <a:t>[</a:t>
            </a:r>
            <a:r>
              <a:rPr lang="en-US" altLang="ko-KR" dirty="0" err="1">
                <a:solidFill>
                  <a:srgbClr val="000000"/>
                </a:solidFill>
                <a:effectLst/>
                <a:latin typeface="Lucida Sans Unicode" panose="020B0602030504020204" pitchFamily="34" charset="0"/>
              </a:rPr>
              <a:t>pərsént</a:t>
            </a:r>
            <a:r>
              <a:rPr lang="en-US" altLang="ko-KR" dirty="0">
                <a:solidFill>
                  <a:srgbClr val="000000"/>
                </a:solidFill>
                <a:effectLst/>
                <a:latin typeface="Lucida Sans Unicode" panose="020B0602030504020204" pitchFamily="34" charset="0"/>
              </a:rPr>
              <a:t>] </a:t>
            </a:r>
            <a:r>
              <a:rPr lang="en-US" altLang="ko-KR" dirty="0"/>
              <a:t>1. </a:t>
            </a:r>
            <a:r>
              <a:rPr lang="en-US" altLang="ko-KR" i="0" dirty="0">
                <a:solidFill>
                  <a:srgbClr val="777777"/>
                </a:solidFill>
                <a:effectLst/>
              </a:rPr>
              <a:t>[</a:t>
            </a:r>
            <a:r>
              <a:rPr lang="ko-KR" altLang="en-US" i="0" dirty="0">
                <a:solidFill>
                  <a:srgbClr val="777777"/>
                </a:solidFill>
                <a:effectLst/>
              </a:rPr>
              <a:t>명사</a:t>
            </a:r>
            <a:r>
              <a:rPr lang="en-US" altLang="ko-KR" i="0" dirty="0">
                <a:solidFill>
                  <a:srgbClr val="777777"/>
                </a:solidFill>
                <a:effectLst/>
              </a:rPr>
              <a:t>]</a:t>
            </a:r>
            <a:r>
              <a:rPr lang="ko-KR" altLang="en-US" dirty="0"/>
              <a:t> </a:t>
            </a:r>
            <a:r>
              <a:rPr lang="en-US" altLang="ko-KR" dirty="0"/>
              <a:t>[U] </a:t>
            </a:r>
            <a:r>
              <a:rPr lang="ko-KR" altLang="en-US" dirty="0"/>
              <a:t>퍼센트</a:t>
            </a:r>
            <a:r>
              <a:rPr lang="en-US" altLang="ko-KR" dirty="0"/>
              <a:t>, </a:t>
            </a:r>
            <a:r>
              <a:rPr lang="ko-KR" altLang="en-US" dirty="0"/>
              <a:t>백분 </a:t>
            </a:r>
            <a:r>
              <a:rPr lang="en-US" altLang="ko-KR" dirty="0"/>
              <a:t>((</a:t>
            </a:r>
            <a:r>
              <a:rPr lang="ko-KR" altLang="en-US" dirty="0"/>
              <a:t>기호 </a:t>
            </a:r>
            <a:r>
              <a:rPr lang="en-US" altLang="ko-KR" dirty="0"/>
              <a:t>%; </a:t>
            </a:r>
            <a:r>
              <a:rPr lang="ko-KR" altLang="en-US" dirty="0"/>
              <a:t>略 </a:t>
            </a:r>
            <a:r>
              <a:rPr lang="en-US" altLang="ko-KR" dirty="0"/>
              <a:t>p.c., per ct.)) (→percentage) 2. </a:t>
            </a:r>
            <a:r>
              <a:rPr lang="en-US" altLang="ko-KR" i="0" dirty="0">
                <a:solidFill>
                  <a:srgbClr val="777777"/>
                </a:solidFill>
                <a:effectLst/>
              </a:rPr>
              <a:t>[</a:t>
            </a:r>
            <a:r>
              <a:rPr lang="ko-KR" altLang="en-US" i="0" dirty="0">
                <a:solidFill>
                  <a:srgbClr val="777777"/>
                </a:solidFill>
                <a:effectLst/>
              </a:rPr>
              <a:t>명사</a:t>
            </a:r>
            <a:r>
              <a:rPr lang="en-US" altLang="ko-KR" i="0" dirty="0">
                <a:solidFill>
                  <a:srgbClr val="777777"/>
                </a:solidFill>
                <a:effectLst/>
              </a:rPr>
              <a:t>]</a:t>
            </a:r>
            <a:r>
              <a:rPr lang="ko-KR" altLang="en-US" dirty="0"/>
              <a:t> </a:t>
            </a:r>
            <a:r>
              <a:rPr lang="en-US" altLang="ko-KR" dirty="0"/>
              <a:t>[</a:t>
            </a:r>
            <a:r>
              <a:rPr lang="ko-KR" altLang="en-US" dirty="0"/>
              <a:t>구어</a:t>
            </a:r>
            <a:r>
              <a:rPr lang="en-US" altLang="ko-KR" dirty="0"/>
              <a:t>] </a:t>
            </a:r>
            <a:r>
              <a:rPr lang="ko-KR" altLang="en-US" dirty="0"/>
              <a:t>백분율</a:t>
            </a:r>
            <a:r>
              <a:rPr lang="en-US" altLang="ko-KR" dirty="0"/>
              <a:t>, </a:t>
            </a:r>
            <a:r>
              <a:rPr lang="ko-KR" altLang="en-US" dirty="0"/>
              <a:t>비율 </a:t>
            </a:r>
            <a:r>
              <a:rPr lang="en-US" altLang="ko-KR" dirty="0"/>
              <a:t>3. </a:t>
            </a:r>
            <a:r>
              <a:rPr lang="en-US" altLang="ko-KR" i="0" dirty="0">
                <a:solidFill>
                  <a:srgbClr val="777777"/>
                </a:solidFill>
                <a:effectLst/>
              </a:rPr>
              <a:t>[</a:t>
            </a:r>
            <a:r>
              <a:rPr lang="ko-KR" altLang="en-US" i="0" dirty="0">
                <a:solidFill>
                  <a:srgbClr val="777777"/>
                </a:solidFill>
                <a:effectLst/>
              </a:rPr>
              <a:t>형용사</a:t>
            </a:r>
            <a:r>
              <a:rPr lang="en-US" altLang="ko-KR" i="0" dirty="0">
                <a:solidFill>
                  <a:srgbClr val="777777"/>
                </a:solidFill>
                <a:effectLst/>
              </a:rPr>
              <a:t>]</a:t>
            </a:r>
            <a:r>
              <a:rPr lang="ko-KR" altLang="en-US" dirty="0"/>
              <a:t> </a:t>
            </a:r>
            <a:r>
              <a:rPr lang="en-US" altLang="ko-KR" dirty="0"/>
              <a:t>[</a:t>
            </a:r>
            <a:r>
              <a:rPr lang="ko-KR" altLang="en-US" dirty="0"/>
              <a:t>숫자와 함께</a:t>
            </a:r>
            <a:r>
              <a:rPr lang="en-US" altLang="ko-KR" dirty="0"/>
              <a:t>] …</a:t>
            </a:r>
            <a:r>
              <a:rPr lang="ko-KR" altLang="en-US" dirty="0"/>
              <a:t>퍼센트의</a:t>
            </a:r>
            <a:r>
              <a:rPr lang="en-US" altLang="ko-KR" dirty="0"/>
              <a:t>, </a:t>
            </a:r>
            <a:r>
              <a:rPr lang="ko-KR" altLang="en-US" dirty="0"/>
              <a:t>백분의</a:t>
            </a:r>
            <a:endParaRPr lang="en-US" altLang="ko-KR" dirty="0"/>
          </a:p>
          <a:p>
            <a:pPr marR="1000" algn="l"/>
            <a:r>
              <a:rPr lang="en-US" altLang="ko-KR" sz="1800" b="1" i="0" u="none" strike="noStrike" baseline="0" dirty="0">
                <a:latin typeface="Arial" panose="020B0604020202020204" pitchFamily="34" charset="0"/>
              </a:rPr>
              <a:t>1. </a:t>
            </a:r>
            <a:r>
              <a:rPr lang="en-US" altLang="ko-KR" sz="1800" b="0" i="1" u="sng" strike="noStrike" baseline="0" dirty="0">
                <a:latin typeface="Arial" panose="020B0604020202020204" pitchFamily="34" charset="0"/>
              </a:rPr>
              <a:t>plural</a:t>
            </a:r>
            <a:r>
              <a:rPr lang="en-US" altLang="ko-KR" sz="1800" b="0" i="0" u="none" strike="noStrike" baseline="0" dirty="0">
                <a:latin typeface="Arial" panose="020B0604020202020204" pitchFamily="34" charset="0"/>
              </a:rPr>
              <a:t> </a:t>
            </a:r>
            <a:r>
              <a:rPr lang="en-US" altLang="ko-KR" sz="1800" b="1" i="0" u="none" strike="noStrike" baseline="0" dirty="0">
                <a:latin typeface="Arial" panose="020B0604020202020204" pitchFamily="34" charset="0"/>
              </a:rPr>
              <a:t>percent</a:t>
            </a:r>
            <a:r>
              <a:rPr lang="en-US" altLang="ko-KR" sz="1800" b="0" i="0" u="none" strike="noStrike" baseline="0" dirty="0">
                <a:latin typeface="Arial" panose="020B0604020202020204" pitchFamily="34" charset="0"/>
              </a:rPr>
              <a:t> also </a:t>
            </a:r>
            <a:r>
              <a:rPr lang="en-US" altLang="ko-KR" sz="1800" b="1" i="0" u="none" strike="noStrike" baseline="0" dirty="0">
                <a:latin typeface="Arial" panose="020B0604020202020204" pitchFamily="34" charset="0"/>
              </a:rPr>
              <a:t>per cent</a:t>
            </a:r>
            <a:r>
              <a:rPr lang="en-US" altLang="ko-KR" sz="1800" b="0" i="0" u="none" strike="noStrike" baseline="0" dirty="0">
                <a:latin typeface="Arial" panose="020B0604020202020204" pitchFamily="34" charset="0"/>
              </a:rPr>
              <a:t> . </a:t>
            </a:r>
            <a:r>
              <a:rPr lang="en-US" altLang="ko-KR" sz="1800" b="1" i="0" u="sng" strike="noStrike" baseline="0" dirty="0">
                <a:latin typeface="Arial" panose="020B0604020202020204" pitchFamily="34" charset="0"/>
              </a:rPr>
              <a:t>One part</a:t>
            </a:r>
            <a:r>
              <a:rPr lang="en-US" altLang="ko-KR" sz="1800" b="0" i="0" u="none" strike="noStrike" baseline="0" dirty="0">
                <a:latin typeface="Arial" panose="020B0604020202020204" pitchFamily="34" charset="0"/>
              </a:rPr>
              <a:t> in a hundred: </a:t>
            </a:r>
            <a:r>
              <a:rPr lang="en-US" altLang="ko-KR" sz="1800" b="0" i="1" u="none" strike="noStrike" baseline="0" dirty="0">
                <a:latin typeface="Arial" panose="020B0604020202020204" pitchFamily="34" charset="0"/>
              </a:rPr>
              <a:t>The report states that </a:t>
            </a:r>
            <a:r>
              <a:rPr lang="en-US" altLang="ko-KR" sz="1800" b="0" i="1" u="sng" strike="noStrike" baseline="0" dirty="0">
                <a:latin typeface="Arial" panose="020B0604020202020204" pitchFamily="34" charset="0"/>
              </a:rPr>
              <a:t>42 percent </a:t>
            </a:r>
            <a:r>
              <a:rPr lang="en-US" altLang="ko-KR" sz="1800" b="0" i="1" u="none" strike="noStrike" baseline="0" dirty="0">
                <a:latin typeface="Arial" panose="020B0604020202020204" pitchFamily="34" charset="0"/>
              </a:rPr>
              <a:t>of the alumni contributed to the endowment.</a:t>
            </a:r>
            <a:r>
              <a:rPr lang="en-US" altLang="ko-KR" sz="1800" b="0" i="0" u="none" strike="noStrike" baseline="0" dirty="0">
                <a:latin typeface="Arial" panose="020B0604020202020204" pitchFamily="34" charset="0"/>
              </a:rPr>
              <a:t> Also called </a:t>
            </a:r>
            <a:r>
              <a:rPr lang="en-US" altLang="ko-KR" sz="1800" b="0" i="1" u="none" strike="noStrike" baseline="0" dirty="0">
                <a:latin typeface="Arial" panose="020B0604020202020204" pitchFamily="34" charset="0"/>
              </a:rPr>
              <a:t>per centum.</a:t>
            </a:r>
          </a:p>
          <a:p>
            <a:pPr eaLnBrk="1" hangingPunct="1"/>
            <a:endParaRPr lang="en-US" dirty="0"/>
          </a:p>
          <a:p>
            <a:pPr eaLnBrk="1" hangingPunct="1"/>
            <a:r>
              <a:rPr lang="en-US" altLang="ko-KR" b="1" u="sng" dirty="0">
                <a:solidFill>
                  <a:srgbClr val="0000CC"/>
                </a:solidFill>
                <a:effectLst/>
                <a:hlinkClick r:id="rId4"/>
              </a:rPr>
              <a:t>percentage</a:t>
            </a:r>
            <a:r>
              <a:rPr lang="ko-KR" altLang="en-US" dirty="0"/>
              <a:t> </a:t>
            </a:r>
            <a:r>
              <a:rPr lang="en-US" altLang="ko-KR" dirty="0">
                <a:solidFill>
                  <a:srgbClr val="000000"/>
                </a:solidFill>
                <a:effectLst/>
                <a:latin typeface="Lucida Sans Unicode" panose="020B0602030504020204" pitchFamily="34" charset="0"/>
              </a:rPr>
              <a:t>[</a:t>
            </a:r>
            <a:r>
              <a:rPr lang="en-US" altLang="ko-KR" dirty="0" err="1">
                <a:solidFill>
                  <a:srgbClr val="000000"/>
                </a:solidFill>
                <a:effectLst/>
                <a:latin typeface="Lucida Sans Unicode" panose="020B0602030504020204" pitchFamily="34" charset="0"/>
              </a:rPr>
              <a:t>pər</a:t>
            </a:r>
            <a:r>
              <a:rPr lang="ko-KR" altLang="en-US" baseline="30000" dirty="0">
                <a:solidFill>
                  <a:srgbClr val="000000"/>
                </a:solidFill>
                <a:effectLst/>
                <a:latin typeface="arial" panose="020B0604020202020204" pitchFamily="34" charset="0"/>
              </a:rPr>
              <a:t>│</a:t>
            </a:r>
            <a:r>
              <a:rPr lang="en-US" altLang="ko-KR" dirty="0" err="1">
                <a:solidFill>
                  <a:srgbClr val="000000"/>
                </a:solidFill>
                <a:effectLst/>
                <a:latin typeface="Lucida Sans Unicode" panose="020B0602030504020204" pitchFamily="34" charset="0"/>
              </a:rPr>
              <a:t>sentɪdʒ</a:t>
            </a:r>
            <a:r>
              <a:rPr lang="en-US" altLang="ko-KR" dirty="0">
                <a:solidFill>
                  <a:srgbClr val="000000"/>
                </a:solidFill>
                <a:effectLst/>
                <a:latin typeface="Lucida Sans Unicode" panose="020B0602030504020204" pitchFamily="34" charset="0"/>
              </a:rPr>
              <a:t>] </a:t>
            </a:r>
            <a:r>
              <a:rPr lang="en-US" altLang="ko-KR" dirty="0"/>
              <a:t>1. </a:t>
            </a:r>
            <a:r>
              <a:rPr lang="en-US" altLang="ko-KR" i="0" dirty="0">
                <a:solidFill>
                  <a:srgbClr val="777777"/>
                </a:solidFill>
                <a:effectLst/>
              </a:rPr>
              <a:t>[</a:t>
            </a:r>
            <a:r>
              <a:rPr lang="ko-KR" altLang="en-US" i="0" dirty="0">
                <a:solidFill>
                  <a:srgbClr val="777777"/>
                </a:solidFill>
                <a:effectLst/>
              </a:rPr>
              <a:t>명사</a:t>
            </a:r>
            <a:r>
              <a:rPr lang="en-US" altLang="ko-KR" i="0" dirty="0">
                <a:solidFill>
                  <a:srgbClr val="777777"/>
                </a:solidFill>
                <a:effectLst/>
              </a:rPr>
              <a:t>]</a:t>
            </a:r>
            <a:r>
              <a:rPr lang="ko-KR" altLang="en-US" dirty="0"/>
              <a:t> 백분율</a:t>
            </a:r>
            <a:r>
              <a:rPr lang="en-US" altLang="ko-KR" dirty="0"/>
              <a:t>, (</a:t>
            </a:r>
            <a:r>
              <a:rPr lang="ko-KR" altLang="en-US" dirty="0"/>
              <a:t>백분율로 나타낸</a:t>
            </a:r>
            <a:r>
              <a:rPr lang="en-US" altLang="ko-KR" dirty="0"/>
              <a:t>) </a:t>
            </a:r>
            <a:r>
              <a:rPr lang="ko-KR" altLang="en-US" dirty="0"/>
              <a:t>비율</a:t>
            </a:r>
            <a:r>
              <a:rPr lang="en-US" altLang="ko-KR" dirty="0"/>
              <a:t>; </a:t>
            </a:r>
            <a:r>
              <a:rPr lang="ko-KR" altLang="en-US" dirty="0"/>
              <a:t>퍼센트 </a:t>
            </a:r>
            <a:r>
              <a:rPr lang="en-US" altLang="ko-KR" dirty="0"/>
              <a:t>2. </a:t>
            </a:r>
            <a:r>
              <a:rPr lang="en-US" altLang="ko-KR" i="0" dirty="0">
                <a:solidFill>
                  <a:srgbClr val="777777"/>
                </a:solidFill>
                <a:effectLst/>
              </a:rPr>
              <a:t>[</a:t>
            </a:r>
            <a:r>
              <a:rPr lang="ko-KR" altLang="en-US" i="0" dirty="0">
                <a:solidFill>
                  <a:srgbClr val="777777"/>
                </a:solidFill>
                <a:effectLst/>
              </a:rPr>
              <a:t>명사</a:t>
            </a:r>
            <a:r>
              <a:rPr lang="en-US" altLang="ko-KR" i="0" dirty="0">
                <a:solidFill>
                  <a:srgbClr val="777777"/>
                </a:solidFill>
                <a:effectLst/>
              </a:rPr>
              <a:t>]</a:t>
            </a:r>
            <a:r>
              <a:rPr lang="ko-KR" altLang="en-US" dirty="0"/>
              <a:t> 수익의 일부</a:t>
            </a:r>
            <a:endParaRPr lang="en-US" altLang="ko-KR" dirty="0"/>
          </a:p>
          <a:p>
            <a:pPr marR="1000" algn="l"/>
            <a:r>
              <a:rPr lang="en-US" altLang="ko-KR" sz="1800" b="1" i="0" u="none" strike="noStrike" baseline="0" dirty="0">
                <a:latin typeface="Arial" panose="020B0604020202020204" pitchFamily="34" charset="0"/>
              </a:rPr>
              <a:t>1. a.</a:t>
            </a:r>
            <a:r>
              <a:rPr lang="en-US" altLang="ko-KR" sz="1800" b="0" i="0" u="none" strike="noStrike" baseline="0" dirty="0">
                <a:latin typeface="Arial" panose="020B0604020202020204" pitchFamily="34" charset="0"/>
              </a:rPr>
              <a:t> A </a:t>
            </a:r>
            <a:r>
              <a:rPr lang="en-US" altLang="ko-KR" sz="1800" b="1" i="0" u="sng" strike="noStrike" baseline="0" dirty="0">
                <a:latin typeface="Arial" panose="020B0604020202020204" pitchFamily="34" charset="0"/>
              </a:rPr>
              <a:t>fraction</a:t>
            </a:r>
            <a:r>
              <a:rPr lang="en-US" altLang="ko-KR" sz="1800" b="0" i="0" u="none" strike="noStrike" baseline="0" dirty="0">
                <a:latin typeface="Arial" panose="020B0604020202020204" pitchFamily="34" charset="0"/>
              </a:rPr>
              <a:t> or ratio with 100 understood as the denominator; for example, 0.98 equals a percentage of 98. </a:t>
            </a:r>
            <a:r>
              <a:rPr lang="en-US" altLang="ko-KR" sz="1800" b="1" i="0" u="none" strike="noStrike" baseline="0" dirty="0">
                <a:latin typeface="Arial" panose="020B0604020202020204" pitchFamily="34" charset="0"/>
              </a:rPr>
              <a:t>b.</a:t>
            </a:r>
            <a:r>
              <a:rPr lang="en-US" altLang="ko-KR" sz="1800" b="0" i="0" u="none" strike="noStrike" baseline="0" dirty="0">
                <a:latin typeface="Arial" panose="020B0604020202020204" pitchFamily="34" charset="0"/>
              </a:rPr>
              <a:t> The result obtained by multiplying a quantity by a percent.</a:t>
            </a:r>
          </a:p>
          <a:p>
            <a:pPr eaLnBrk="1" hangingPunct="1"/>
            <a:endParaRPr lang="en-US" dirty="0"/>
          </a:p>
        </p:txBody>
      </p:sp>
      <p:sp>
        <p:nvSpPr>
          <p:cNvPr id="69635" name="Slide Number Placeholder 3"/>
          <p:cNvSpPr>
            <a:spLocks noGrp="1"/>
          </p:cNvSpPr>
          <p:nvPr>
            <p:ph type="sldNum" sz="quarter" idx="5"/>
          </p:nvPr>
        </p:nvSpPr>
        <p:spPr>
          <a:noFill/>
        </p:spPr>
        <p:txBody>
          <a:bodyPr/>
          <a:lstStyle/>
          <a:p>
            <a:fld id="{7AD83B0E-C419-439C-BCD8-95DBE4BE41AE}" type="slidenum">
              <a:rPr lang="en-US" smtClean="0">
                <a:cs typeface="Arial" charset="0"/>
              </a:rPr>
              <a:pPr/>
              <a:t>36</a:t>
            </a:fld>
            <a:endParaRPr lang="en-US" dirty="0">
              <a:cs typeface="Arial" charset="0"/>
            </a:endParaRPr>
          </a:p>
        </p:txBody>
      </p:sp>
    </p:spTree>
    <p:extLst>
      <p:ext uri="{BB962C8B-B14F-4D97-AF65-F5344CB8AC3E}">
        <p14:creationId xmlns:p14="http://schemas.microsoft.com/office/powerpoint/2010/main" val="3888874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a:ln/>
        </p:spPr>
      </p:sp>
      <p:sp>
        <p:nvSpPr>
          <p:cNvPr id="71682" name="Notes Placeholder 2"/>
          <p:cNvSpPr>
            <a:spLocks noGrp="1"/>
          </p:cNvSpPr>
          <p:nvPr>
            <p:ph type="body" idx="1"/>
          </p:nvPr>
        </p:nvSpPr>
        <p:spPr>
          <a:noFill/>
          <a:ln/>
        </p:spPr>
        <p:txBody>
          <a:bodyPr/>
          <a:lstStyle/>
          <a:p>
            <a:pPr eaLnBrk="1" hangingPunct="1"/>
            <a:endParaRPr lang="en-US" dirty="0"/>
          </a:p>
        </p:txBody>
      </p:sp>
      <p:sp>
        <p:nvSpPr>
          <p:cNvPr id="71683" name="Slide Number Placeholder 3"/>
          <p:cNvSpPr>
            <a:spLocks noGrp="1"/>
          </p:cNvSpPr>
          <p:nvPr>
            <p:ph type="sldNum" sz="quarter" idx="5"/>
          </p:nvPr>
        </p:nvSpPr>
        <p:spPr>
          <a:noFill/>
        </p:spPr>
        <p:txBody>
          <a:bodyPr/>
          <a:lstStyle/>
          <a:p>
            <a:fld id="{1A951266-4F1D-4237-A71B-B75B875AD0B8}" type="slidenum">
              <a:rPr lang="en-US" smtClean="0">
                <a:cs typeface="Arial" charset="0"/>
              </a:rPr>
              <a:pPr/>
              <a:t>37</a:t>
            </a:fld>
            <a:endParaRPr lang="en-US" dirty="0">
              <a:cs typeface="Arial" charset="0"/>
            </a:endParaRPr>
          </a:p>
        </p:txBody>
      </p:sp>
    </p:spTree>
    <p:extLst>
      <p:ext uri="{BB962C8B-B14F-4D97-AF65-F5344CB8AC3E}">
        <p14:creationId xmlns:p14="http://schemas.microsoft.com/office/powerpoint/2010/main" val="407684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a:ln/>
        </p:spPr>
      </p:sp>
      <p:sp>
        <p:nvSpPr>
          <p:cNvPr id="73730" name="Notes Placeholder 2"/>
          <p:cNvSpPr>
            <a:spLocks noGrp="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sz="1200" b="0" i="0" u="none" strike="noStrike" kern="1200" baseline="0" dirty="0">
                <a:solidFill>
                  <a:schemeClr val="tx1"/>
                </a:solidFill>
                <a:latin typeface="Arial" charset="0"/>
                <a:ea typeface="+mn-ea"/>
                <a:cs typeface="+mn-cs"/>
              </a:rPr>
              <a:t>A second way to specify all the columns of a table is to use the </a:t>
            </a:r>
            <a:r>
              <a:rPr lang="en-US" altLang="ko-KR" sz="1200" b="1" i="0" u="none" strike="noStrike" kern="1200" baseline="0" dirty="0">
                <a:solidFill>
                  <a:schemeClr val="tx1"/>
                </a:solidFill>
                <a:latin typeface="Arial" charset="0"/>
                <a:ea typeface="+mn-ea"/>
                <a:cs typeface="+mn-cs"/>
              </a:rPr>
              <a:t>SQL asterisk (*) wildcard operator </a:t>
            </a:r>
            <a:r>
              <a:rPr lang="en-US" altLang="ko-KR" sz="1200" b="0" i="0" u="none" strike="noStrike" kern="1200" baseline="0" dirty="0">
                <a:solidFill>
                  <a:schemeClr val="tx1"/>
                </a:solidFill>
                <a:latin typeface="Arial" charset="0"/>
                <a:ea typeface="+mn-ea"/>
                <a:cs typeface="+mn-cs"/>
              </a:rPr>
              <a:t>after the keyword SELECT.</a:t>
            </a:r>
            <a:endParaRPr lang="en-US" altLang="ko-KR" dirty="0"/>
          </a:p>
          <a:p>
            <a:pPr eaLnBrk="1" hangingPunct="1"/>
            <a:endParaRPr lang="en-US" dirty="0"/>
          </a:p>
        </p:txBody>
      </p:sp>
      <p:sp>
        <p:nvSpPr>
          <p:cNvPr id="73731" name="Slide Number Placeholder 3"/>
          <p:cNvSpPr>
            <a:spLocks noGrp="1"/>
          </p:cNvSpPr>
          <p:nvPr>
            <p:ph type="sldNum" sz="quarter" idx="5"/>
          </p:nvPr>
        </p:nvSpPr>
        <p:spPr>
          <a:noFill/>
        </p:spPr>
        <p:txBody>
          <a:bodyPr/>
          <a:lstStyle/>
          <a:p>
            <a:fld id="{77215F58-40A0-4329-B81A-70DD8CEAB691}" type="slidenum">
              <a:rPr lang="en-US" smtClean="0">
                <a:cs typeface="Arial" charset="0"/>
              </a:rPr>
              <a:pPr/>
              <a:t>38</a:t>
            </a:fld>
            <a:endParaRPr lang="en-US" dirty="0">
              <a:cs typeface="Arial" charset="0"/>
            </a:endParaRPr>
          </a:p>
        </p:txBody>
      </p:sp>
    </p:spTree>
    <p:extLst>
      <p:ext uri="{BB962C8B-B14F-4D97-AF65-F5344CB8AC3E}">
        <p14:creationId xmlns:p14="http://schemas.microsoft.com/office/powerpoint/2010/main" val="32775494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TextEdit="1"/>
          </p:cNvSpPr>
          <p:nvPr>
            <p:ph type="sldImg"/>
          </p:nvPr>
        </p:nvSpPr>
        <p:spPr>
          <a:ln/>
        </p:spPr>
      </p:sp>
      <p:sp>
        <p:nvSpPr>
          <p:cNvPr id="75778" name="Notes Placeholder 2"/>
          <p:cNvSpPr>
            <a:spLocks noGrp="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sz="1200" b="0" i="0" u="none" strike="noStrike" kern="1200" baseline="0" dirty="0">
                <a:solidFill>
                  <a:schemeClr val="tx1"/>
                </a:solidFill>
                <a:latin typeface="Arial" charset="0"/>
                <a:ea typeface="+mn-ea"/>
                <a:cs typeface="+mn-cs"/>
              </a:rPr>
              <a:t>A second way to specify all the </a:t>
            </a:r>
            <a:r>
              <a:rPr lang="en-US" altLang="ko-KR" sz="1200" b="0" i="0" u="sng" strike="noStrike" kern="1200" baseline="0" dirty="0">
                <a:solidFill>
                  <a:schemeClr val="tx1"/>
                </a:solidFill>
                <a:latin typeface="Arial" charset="0"/>
                <a:ea typeface="+mn-ea"/>
                <a:cs typeface="+mn-cs"/>
              </a:rPr>
              <a:t>columns</a:t>
            </a:r>
            <a:r>
              <a:rPr lang="en-US" altLang="ko-KR" sz="1200" b="0" i="0" u="none" strike="noStrike" kern="1200" baseline="0" dirty="0">
                <a:solidFill>
                  <a:schemeClr val="tx1"/>
                </a:solidFill>
                <a:latin typeface="Arial" charset="0"/>
                <a:ea typeface="+mn-ea"/>
                <a:cs typeface="+mn-cs"/>
              </a:rPr>
              <a:t> of a table is to use the </a:t>
            </a:r>
            <a:r>
              <a:rPr lang="en-US" altLang="ko-KR" sz="1200" b="1" i="0" u="none" strike="noStrike" kern="1200" baseline="0" dirty="0">
                <a:solidFill>
                  <a:schemeClr val="tx1"/>
                </a:solidFill>
                <a:latin typeface="Arial" charset="0"/>
                <a:ea typeface="+mn-ea"/>
                <a:cs typeface="+mn-cs"/>
              </a:rPr>
              <a:t>SQL asterisk (*) wildcard operator </a:t>
            </a:r>
            <a:r>
              <a:rPr lang="en-US" altLang="ko-KR" sz="1200" b="0" i="0" u="none" strike="noStrike" kern="1200" baseline="0" dirty="0">
                <a:solidFill>
                  <a:schemeClr val="tx1"/>
                </a:solidFill>
                <a:latin typeface="Arial" charset="0"/>
                <a:ea typeface="+mn-ea"/>
                <a:cs typeface="+mn-cs"/>
              </a:rPr>
              <a:t>after the keyword SELECT.</a:t>
            </a:r>
            <a:endParaRPr lang="en-US" altLang="ko-KR" dirty="0"/>
          </a:p>
          <a:p>
            <a:pPr eaLnBrk="1" hangingPunct="1"/>
            <a:endParaRPr lang="en-US" altLang="ko-KR" sz="1200" b="0" i="0" u="none" strike="noStrike" kern="1200" baseline="0" dirty="0">
              <a:solidFill>
                <a:schemeClr val="tx1"/>
              </a:solidFill>
              <a:latin typeface="Arial" charset="0"/>
              <a:ea typeface="+mn-ea"/>
              <a:cs typeface="+mn-cs"/>
            </a:endParaRPr>
          </a:p>
          <a:p>
            <a:pPr eaLnBrk="1" hangingPunct="1"/>
            <a:r>
              <a:rPr lang="en-US" altLang="ko-KR" sz="1200" b="0" i="0" u="none" strike="noStrike" kern="1200" baseline="0" dirty="0">
                <a:solidFill>
                  <a:schemeClr val="tx1"/>
                </a:solidFill>
                <a:latin typeface="Arial" charset="0"/>
                <a:ea typeface="+mn-ea"/>
                <a:cs typeface="+mn-cs"/>
              </a:rPr>
              <a:t>COUNT(*) Count the number of </a:t>
            </a:r>
            <a:r>
              <a:rPr lang="en-US" altLang="ko-KR" sz="1200" b="1" i="1" u="none" strike="noStrike" kern="1200" baseline="0" dirty="0">
                <a:solidFill>
                  <a:schemeClr val="tx1"/>
                </a:solidFill>
                <a:latin typeface="Arial" charset="0"/>
                <a:ea typeface="+mn-ea"/>
                <a:cs typeface="+mn-cs"/>
              </a:rPr>
              <a:t>rows</a:t>
            </a:r>
            <a:r>
              <a:rPr lang="en-US" altLang="ko-KR" sz="1200" b="0" i="0" u="none" strike="noStrike" kern="1200" baseline="0" dirty="0">
                <a:solidFill>
                  <a:schemeClr val="tx1"/>
                </a:solidFill>
                <a:latin typeface="Arial" charset="0"/>
                <a:ea typeface="+mn-ea"/>
                <a:cs typeface="+mn-cs"/>
              </a:rPr>
              <a:t> in the table</a:t>
            </a:r>
          </a:p>
          <a:p>
            <a:r>
              <a:rPr lang="en-US" altLang="ko-KR" sz="1200" b="0" i="0" u="none" strike="noStrike" kern="1200" baseline="0" dirty="0">
                <a:solidFill>
                  <a:schemeClr val="tx1"/>
                </a:solidFill>
                <a:latin typeface="Arial" charset="0"/>
                <a:ea typeface="+mn-ea"/>
                <a:cs typeface="+mn-cs"/>
              </a:rPr>
              <a:t>COUNT({Name}) Count the number of </a:t>
            </a:r>
            <a:r>
              <a:rPr lang="en-US" altLang="ko-KR" sz="1200" b="1" i="1" u="none" strike="noStrike" kern="1200" baseline="0" dirty="0">
                <a:solidFill>
                  <a:schemeClr val="tx1"/>
                </a:solidFill>
                <a:latin typeface="Arial" charset="0"/>
                <a:ea typeface="+mn-ea"/>
                <a:cs typeface="+mn-cs"/>
              </a:rPr>
              <a:t>rows</a:t>
            </a:r>
            <a:r>
              <a:rPr lang="en-US" altLang="ko-KR" sz="1200" b="0" i="0" u="none" strike="noStrike" kern="1200" baseline="0" dirty="0">
                <a:solidFill>
                  <a:schemeClr val="tx1"/>
                </a:solidFill>
                <a:latin typeface="Arial" charset="0"/>
                <a:ea typeface="+mn-ea"/>
                <a:cs typeface="+mn-cs"/>
              </a:rPr>
              <a:t> in the table where column {Name} IS NOT NULL</a:t>
            </a:r>
            <a:endParaRPr lang="en-US" altLang="ko-KR" dirty="0"/>
          </a:p>
          <a:p>
            <a:pPr eaLnBrk="1" hangingPunct="1"/>
            <a:endParaRPr lang="en-US" dirty="0"/>
          </a:p>
        </p:txBody>
      </p:sp>
      <p:sp>
        <p:nvSpPr>
          <p:cNvPr id="75779" name="Slide Number Placeholder 3"/>
          <p:cNvSpPr>
            <a:spLocks noGrp="1"/>
          </p:cNvSpPr>
          <p:nvPr>
            <p:ph type="sldNum" sz="quarter" idx="5"/>
          </p:nvPr>
        </p:nvSpPr>
        <p:spPr>
          <a:noFill/>
        </p:spPr>
        <p:txBody>
          <a:bodyPr/>
          <a:lstStyle/>
          <a:p>
            <a:fld id="{CDDDB2F0-A2DA-45D8-895F-6D79FF7B64AA}" type="slidenum">
              <a:rPr lang="en-US" smtClean="0">
                <a:cs typeface="Arial" charset="0"/>
              </a:rPr>
              <a:pPr/>
              <a:t>39</a:t>
            </a:fld>
            <a:endParaRPr lang="en-US" dirty="0">
              <a:cs typeface="Arial" charset="0"/>
            </a:endParaRPr>
          </a:p>
        </p:txBody>
      </p:sp>
    </p:spTree>
    <p:extLst>
      <p:ext uri="{BB962C8B-B14F-4D97-AF65-F5344CB8AC3E}">
        <p14:creationId xmlns:p14="http://schemas.microsoft.com/office/powerpoint/2010/main" val="3745567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a:ln/>
        </p:spPr>
      </p:sp>
      <p:sp>
        <p:nvSpPr>
          <p:cNvPr id="22530" name="Notes Placeholder 2"/>
          <p:cNvSpPr>
            <a:spLocks noGrp="1"/>
          </p:cNvSpPr>
          <p:nvPr>
            <p:ph type="body" idx="1"/>
          </p:nvPr>
        </p:nvSpPr>
        <p:spPr>
          <a:noFill/>
          <a:ln/>
        </p:spPr>
        <p:txBody>
          <a:bodyPr/>
          <a:lstStyle/>
          <a:p>
            <a:pPr eaLnBrk="1" hangingPunct="1"/>
            <a:endParaRPr lang="en-US" dirty="0"/>
          </a:p>
        </p:txBody>
      </p:sp>
      <p:sp>
        <p:nvSpPr>
          <p:cNvPr id="22531" name="Slide Number Placeholder 3"/>
          <p:cNvSpPr>
            <a:spLocks noGrp="1"/>
          </p:cNvSpPr>
          <p:nvPr>
            <p:ph type="sldNum" sz="quarter" idx="5"/>
          </p:nvPr>
        </p:nvSpPr>
        <p:spPr>
          <a:noFill/>
        </p:spPr>
        <p:txBody>
          <a:bodyPr/>
          <a:lstStyle/>
          <a:p>
            <a:fld id="{F2A5AD6F-6F4A-405B-A00D-DD7CB646B7AA}" type="slidenum">
              <a:rPr lang="en-US" smtClean="0">
                <a:cs typeface="Arial" charset="0"/>
              </a:rPr>
              <a:pPr/>
              <a:t>4</a:t>
            </a:fld>
            <a:endParaRPr lang="en-US" dirty="0">
              <a:cs typeface="Arial" charset="0"/>
            </a:endParaRPr>
          </a:p>
        </p:txBody>
      </p:sp>
    </p:spTree>
    <p:extLst>
      <p:ext uri="{BB962C8B-B14F-4D97-AF65-F5344CB8AC3E}">
        <p14:creationId xmlns:p14="http://schemas.microsoft.com/office/powerpoint/2010/main" val="2215667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a:ln/>
        </p:spPr>
      </p:sp>
      <p:sp>
        <p:nvSpPr>
          <p:cNvPr id="77826" name="Notes Placeholder 2"/>
          <p:cNvSpPr>
            <a:spLocks noGrp="1"/>
          </p:cNvSpPr>
          <p:nvPr>
            <p:ph type="body" idx="1"/>
          </p:nvPr>
        </p:nvSpPr>
        <p:spPr>
          <a:noFill/>
          <a:ln/>
        </p:spPr>
        <p:txBody>
          <a:bodyPr/>
          <a:lstStyle/>
          <a:p>
            <a:pPr eaLnBrk="1" hangingPunct="1"/>
            <a:endParaRPr lang="en-US" dirty="0"/>
          </a:p>
        </p:txBody>
      </p:sp>
      <p:sp>
        <p:nvSpPr>
          <p:cNvPr id="77827" name="Slide Number Placeholder 3"/>
          <p:cNvSpPr>
            <a:spLocks noGrp="1"/>
          </p:cNvSpPr>
          <p:nvPr>
            <p:ph type="sldNum" sz="quarter" idx="5"/>
          </p:nvPr>
        </p:nvSpPr>
        <p:spPr>
          <a:noFill/>
        </p:spPr>
        <p:txBody>
          <a:bodyPr/>
          <a:lstStyle/>
          <a:p>
            <a:fld id="{13063539-4298-439C-940B-E76E4A6946B0}" type="slidenum">
              <a:rPr lang="en-US" smtClean="0">
                <a:cs typeface="Arial" charset="0"/>
              </a:rPr>
              <a:pPr/>
              <a:t>40</a:t>
            </a:fld>
            <a:endParaRPr lang="en-US" dirty="0">
              <a:cs typeface="Arial" charset="0"/>
            </a:endParaRPr>
          </a:p>
        </p:txBody>
      </p:sp>
    </p:spTree>
    <p:extLst>
      <p:ext uri="{BB962C8B-B14F-4D97-AF65-F5344CB8AC3E}">
        <p14:creationId xmlns:p14="http://schemas.microsoft.com/office/powerpoint/2010/main" val="2692564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a:ln/>
        </p:spPr>
      </p:sp>
      <p:sp>
        <p:nvSpPr>
          <p:cNvPr id="79874" name="Notes Placeholder 2"/>
          <p:cNvSpPr>
            <a:spLocks noGrp="1"/>
          </p:cNvSpPr>
          <p:nvPr>
            <p:ph type="body" idx="1"/>
          </p:nvPr>
        </p:nvSpPr>
        <p:spPr>
          <a:noFill/>
          <a:ln/>
        </p:spPr>
        <p:txBody>
          <a:bodyPr/>
          <a:lstStyle/>
          <a:p>
            <a:r>
              <a:rPr lang="en-US" altLang="ko-KR" sz="1200" b="0" i="0" u="none" strike="noStrike" kern="1200" baseline="0" dirty="0">
                <a:solidFill>
                  <a:schemeClr val="tx1"/>
                </a:solidFill>
                <a:latin typeface="Arial" charset="0"/>
                <a:ea typeface="+mn-ea"/>
                <a:cs typeface="+mn-cs"/>
              </a:rPr>
              <a:t>COUNT and SUM sound similar but are different. </a:t>
            </a:r>
          </a:p>
          <a:p>
            <a:r>
              <a:rPr lang="en-US" altLang="ko-KR" sz="1200" b="0" i="0" u="none" strike="noStrike" kern="1200" baseline="0" dirty="0">
                <a:solidFill>
                  <a:schemeClr val="tx1"/>
                </a:solidFill>
                <a:latin typeface="Arial" charset="0"/>
                <a:ea typeface="+mn-ea"/>
                <a:cs typeface="+mn-cs"/>
              </a:rPr>
              <a:t>COUNT counts the number of </a:t>
            </a:r>
            <a:r>
              <a:rPr lang="en-US" altLang="ko-KR" sz="1200" b="0" i="0" u="sng" strike="noStrike" kern="1200" baseline="0" dirty="0">
                <a:solidFill>
                  <a:srgbClr val="FF0000"/>
                </a:solidFill>
                <a:latin typeface="Arial" charset="0"/>
                <a:ea typeface="+mn-ea"/>
                <a:cs typeface="+mn-cs"/>
              </a:rPr>
              <a:t>rows</a:t>
            </a:r>
            <a:r>
              <a:rPr lang="en-US" altLang="ko-KR" sz="1200" b="0" i="0" u="none" strike="noStrike" kern="1200" baseline="0" dirty="0">
                <a:solidFill>
                  <a:srgbClr val="FF0000"/>
                </a:solidFill>
                <a:latin typeface="Arial" charset="0"/>
                <a:ea typeface="+mn-ea"/>
                <a:cs typeface="+mn-cs"/>
              </a:rPr>
              <a:t> </a:t>
            </a:r>
            <a:r>
              <a:rPr lang="en-US" altLang="ko-KR" sz="1200" b="0" i="0" u="none" strike="noStrike" kern="1200" baseline="0" dirty="0">
                <a:solidFill>
                  <a:schemeClr val="tx1"/>
                </a:solidFill>
                <a:latin typeface="Arial" charset="0"/>
                <a:ea typeface="+mn-ea"/>
                <a:cs typeface="+mn-cs"/>
              </a:rPr>
              <a:t>in the result, whereas SUM totals the set of values of a numeric </a:t>
            </a:r>
            <a:r>
              <a:rPr lang="en-US" altLang="ko-KR" sz="1200" b="0" i="0" u="none" strike="noStrike" kern="1200" baseline="0" dirty="0">
                <a:solidFill>
                  <a:srgbClr val="FF0000"/>
                </a:solidFill>
                <a:latin typeface="Arial" charset="0"/>
                <a:ea typeface="+mn-ea"/>
                <a:cs typeface="+mn-cs"/>
              </a:rPr>
              <a:t>column</a:t>
            </a:r>
            <a:r>
              <a:rPr lang="en-US" altLang="ko-KR" sz="1200" b="0" i="0" u="none" strike="noStrike" kern="1200" baseline="0" dirty="0">
                <a:solidFill>
                  <a:schemeClr val="tx1"/>
                </a:solidFill>
                <a:latin typeface="Arial" charset="0"/>
                <a:ea typeface="+mn-ea"/>
                <a:cs typeface="+mn-cs"/>
              </a:rPr>
              <a:t>.</a:t>
            </a:r>
          </a:p>
          <a:p>
            <a:endParaRPr lang="en-US" dirty="0"/>
          </a:p>
          <a:p>
            <a:pPr eaLnBrk="1" hangingPunct="1"/>
            <a:r>
              <a:rPr lang="en-US" altLang="ko-KR" sz="1200" b="0" i="0" u="none" strike="noStrike" kern="1200" baseline="0" dirty="0">
                <a:solidFill>
                  <a:schemeClr val="tx1"/>
                </a:solidFill>
                <a:latin typeface="Arial" charset="0"/>
                <a:ea typeface="+mn-ea"/>
                <a:cs typeface="+mn-cs"/>
              </a:rPr>
              <a:t>COUNT(*) Count the number of </a:t>
            </a:r>
            <a:r>
              <a:rPr lang="en-US" altLang="ko-KR" sz="1200" b="1" i="1" u="none" strike="noStrike" kern="1200" baseline="0" dirty="0">
                <a:solidFill>
                  <a:schemeClr val="tx1"/>
                </a:solidFill>
                <a:latin typeface="Arial" charset="0"/>
                <a:ea typeface="+mn-ea"/>
                <a:cs typeface="+mn-cs"/>
              </a:rPr>
              <a:t>rows</a:t>
            </a:r>
            <a:r>
              <a:rPr lang="en-US" altLang="ko-KR" sz="1200" b="0" i="0" u="none" strike="noStrike" kern="1200" baseline="0" dirty="0">
                <a:solidFill>
                  <a:schemeClr val="tx1"/>
                </a:solidFill>
                <a:latin typeface="Arial" charset="0"/>
                <a:ea typeface="+mn-ea"/>
                <a:cs typeface="+mn-cs"/>
              </a:rPr>
              <a:t> in the table</a:t>
            </a:r>
          </a:p>
          <a:p>
            <a:r>
              <a:rPr lang="en-US" altLang="ko-KR" sz="1200" b="0" i="0" u="none" strike="noStrike" kern="1200" baseline="0" dirty="0">
                <a:solidFill>
                  <a:schemeClr val="tx1"/>
                </a:solidFill>
                <a:latin typeface="Arial" charset="0"/>
                <a:ea typeface="+mn-ea"/>
                <a:cs typeface="+mn-cs"/>
              </a:rPr>
              <a:t>COUNT({Name}) Count the number of </a:t>
            </a:r>
            <a:r>
              <a:rPr lang="en-US" altLang="ko-KR" sz="1200" b="1" i="1" u="none" strike="noStrike" kern="1200" baseline="0" dirty="0">
                <a:solidFill>
                  <a:schemeClr val="tx1"/>
                </a:solidFill>
                <a:latin typeface="Arial" charset="0"/>
                <a:ea typeface="+mn-ea"/>
                <a:cs typeface="+mn-cs"/>
              </a:rPr>
              <a:t>rows</a:t>
            </a:r>
            <a:r>
              <a:rPr lang="en-US" altLang="ko-KR" sz="1200" b="0" i="0" u="none" strike="noStrike" kern="1200" baseline="0" dirty="0">
                <a:solidFill>
                  <a:schemeClr val="tx1"/>
                </a:solidFill>
                <a:latin typeface="Arial" charset="0"/>
                <a:ea typeface="+mn-ea"/>
                <a:cs typeface="+mn-cs"/>
              </a:rPr>
              <a:t> in the table where </a:t>
            </a:r>
            <a:r>
              <a:rPr lang="en-US" altLang="ko-KR" sz="1200" b="0" i="0" u="sng" strike="noStrike" kern="1200" baseline="0" dirty="0">
                <a:solidFill>
                  <a:schemeClr val="tx1"/>
                </a:solidFill>
                <a:latin typeface="Arial" charset="0"/>
                <a:ea typeface="+mn-ea"/>
                <a:cs typeface="+mn-cs"/>
              </a:rPr>
              <a:t>column</a:t>
            </a:r>
            <a:r>
              <a:rPr lang="en-US" altLang="ko-KR" sz="1200" b="0" i="0" u="none" strike="noStrike" kern="1200" baseline="0" dirty="0">
                <a:solidFill>
                  <a:schemeClr val="tx1"/>
                </a:solidFill>
                <a:latin typeface="Arial" charset="0"/>
                <a:ea typeface="+mn-ea"/>
                <a:cs typeface="+mn-cs"/>
              </a:rPr>
              <a:t> {Name} IS NOT NULL</a:t>
            </a:r>
          </a:p>
          <a:p>
            <a:endParaRPr lang="en-US" altLang="ko-KR" sz="1200" b="0" i="0" u="none" strike="noStrike" kern="1200" baseline="0" dirty="0">
              <a:solidFill>
                <a:schemeClr val="tx1"/>
              </a:solidFill>
              <a:latin typeface="Arial" charset="0"/>
              <a:ea typeface="+mn-ea"/>
              <a:cs typeface="+mn-cs"/>
            </a:endParaRPr>
          </a:p>
          <a:p>
            <a:r>
              <a:rPr lang="en-US" altLang="ko-KR" sz="1200" b="0" i="0" u="none" strike="noStrike" kern="1200" baseline="0" dirty="0">
                <a:solidFill>
                  <a:schemeClr val="tx1"/>
                </a:solidFill>
                <a:latin typeface="Arial" charset="0"/>
                <a:ea typeface="+mn-ea"/>
                <a:cs typeface="+mn-cs"/>
              </a:rPr>
              <a:t>You can assign a </a:t>
            </a:r>
            <a:r>
              <a:rPr lang="en-US" altLang="ko-KR" sz="1200" b="0" i="0" u="sng" strike="noStrike" kern="1200" baseline="0" dirty="0">
                <a:solidFill>
                  <a:schemeClr val="tx1"/>
                </a:solidFill>
                <a:latin typeface="Arial" charset="0"/>
                <a:ea typeface="+mn-ea"/>
                <a:cs typeface="+mn-cs"/>
              </a:rPr>
              <a:t>column name</a:t>
            </a:r>
            <a:r>
              <a:rPr lang="en-US" altLang="ko-KR" sz="1200" b="0" i="0" u="none" strike="noStrike" kern="1200" baseline="0" dirty="0">
                <a:solidFill>
                  <a:schemeClr val="tx1"/>
                </a:solidFill>
                <a:latin typeface="Arial" charset="0"/>
                <a:ea typeface="+mn-ea"/>
                <a:cs typeface="+mn-cs"/>
              </a:rPr>
              <a:t> to the result by using the </a:t>
            </a:r>
            <a:r>
              <a:rPr lang="en-US" altLang="ko-KR" sz="1200" b="1" i="0" u="none" strike="noStrike" kern="1200" baseline="0" dirty="0">
                <a:solidFill>
                  <a:schemeClr val="tx1"/>
                </a:solidFill>
                <a:latin typeface="Arial" charset="0"/>
                <a:ea typeface="+mn-ea"/>
                <a:cs typeface="+mn-cs"/>
              </a:rPr>
              <a:t>AS </a:t>
            </a:r>
            <a:r>
              <a:rPr lang="en-US" altLang="ko-KR" sz="1200" b="0" i="0" u="none" strike="noStrike" kern="1200" baseline="0" dirty="0">
                <a:solidFill>
                  <a:schemeClr val="tx1"/>
                </a:solidFill>
                <a:latin typeface="Arial" charset="0"/>
                <a:ea typeface="+mn-ea"/>
                <a:cs typeface="+mn-cs"/>
              </a:rPr>
              <a:t>keyword.</a:t>
            </a:r>
          </a:p>
          <a:p>
            <a:endParaRPr lang="en-US" altLang="ko-KR" sz="1200" b="0" i="0" u="none" strike="noStrike" kern="1200" baseline="0" dirty="0">
              <a:solidFill>
                <a:schemeClr val="tx1"/>
              </a:solidFill>
              <a:latin typeface="Arial" charset="0"/>
              <a:ea typeface="+mn-ea"/>
              <a:cs typeface="+mn-cs"/>
            </a:endParaRPr>
          </a:p>
          <a:p>
            <a:r>
              <a:rPr lang="en-US" altLang="ko-KR" sz="1200" b="0" i="0" u="none" strike="noStrike" kern="1200" baseline="0" dirty="0">
                <a:solidFill>
                  <a:schemeClr val="tx1"/>
                </a:solidFill>
                <a:latin typeface="Arial" charset="0"/>
                <a:ea typeface="+mn-ea"/>
                <a:cs typeface="+mn-cs"/>
              </a:rPr>
              <a:t>SELECT COUNT(</a:t>
            </a:r>
            <a:r>
              <a:rPr lang="en-US" altLang="ko-KR" sz="1200" b="1" i="0" u="none" strike="noStrike" kern="1200" baseline="0" dirty="0">
                <a:solidFill>
                  <a:schemeClr val="tx1"/>
                </a:solidFill>
                <a:latin typeface="Arial" charset="0"/>
                <a:ea typeface="+mn-ea"/>
                <a:cs typeface="+mn-cs"/>
              </a:rPr>
              <a:t>DISTINCT</a:t>
            </a:r>
            <a:r>
              <a:rPr lang="en-US" altLang="ko-KR" sz="1200" b="0" i="0" u="none" strike="noStrike" kern="1200" baseline="0" dirty="0">
                <a:solidFill>
                  <a:schemeClr val="tx1"/>
                </a:solidFill>
                <a:latin typeface="Arial" charset="0"/>
                <a:ea typeface="+mn-ea"/>
                <a:cs typeface="+mn-cs"/>
              </a:rPr>
              <a:t> Department) AS </a:t>
            </a:r>
            <a:r>
              <a:rPr lang="en-US" altLang="ko-KR" sz="1200" b="0" i="0" u="none" strike="noStrike" kern="1200" baseline="0" dirty="0" err="1">
                <a:solidFill>
                  <a:schemeClr val="tx1"/>
                </a:solidFill>
                <a:latin typeface="Arial" charset="0"/>
                <a:ea typeface="+mn-ea"/>
                <a:cs typeface="+mn-cs"/>
              </a:rPr>
              <a:t>NumberOfDepartments</a:t>
            </a:r>
            <a:endParaRPr lang="en-US" altLang="ko-KR" sz="1200" b="0" i="0" u="none" strike="noStrike" kern="1200" baseline="0" dirty="0">
              <a:solidFill>
                <a:schemeClr val="tx1"/>
              </a:solidFill>
              <a:latin typeface="Arial" charset="0"/>
              <a:ea typeface="+mn-ea"/>
              <a:cs typeface="+mn-cs"/>
            </a:endParaRPr>
          </a:p>
          <a:p>
            <a:r>
              <a:rPr lang="en-US" altLang="ko-KR" sz="1200" b="0" i="0" u="none" strike="noStrike" kern="1200" baseline="0" dirty="0">
                <a:solidFill>
                  <a:schemeClr val="tx1"/>
                </a:solidFill>
                <a:latin typeface="Arial" charset="0"/>
                <a:ea typeface="+mn-ea"/>
                <a:cs typeface="+mn-cs"/>
              </a:rPr>
              <a:t>FROM PROJECT;</a:t>
            </a:r>
            <a:endParaRPr lang="en-US" dirty="0"/>
          </a:p>
        </p:txBody>
      </p:sp>
      <p:sp>
        <p:nvSpPr>
          <p:cNvPr id="79875" name="Slide Number Placeholder 3"/>
          <p:cNvSpPr>
            <a:spLocks noGrp="1"/>
          </p:cNvSpPr>
          <p:nvPr>
            <p:ph type="sldNum" sz="quarter" idx="5"/>
          </p:nvPr>
        </p:nvSpPr>
        <p:spPr>
          <a:noFill/>
        </p:spPr>
        <p:txBody>
          <a:bodyPr/>
          <a:lstStyle/>
          <a:p>
            <a:fld id="{5721F0C1-8956-49E6-9A5E-D8DF0FBA0B34}" type="slidenum">
              <a:rPr lang="en-US" smtClean="0">
                <a:cs typeface="Arial" charset="0"/>
              </a:rPr>
              <a:pPr/>
              <a:t>41</a:t>
            </a:fld>
            <a:endParaRPr lang="en-US" dirty="0">
              <a:cs typeface="Arial" charset="0"/>
            </a:endParaRPr>
          </a:p>
        </p:txBody>
      </p:sp>
    </p:spTree>
    <p:extLst>
      <p:ext uri="{BB962C8B-B14F-4D97-AF65-F5344CB8AC3E}">
        <p14:creationId xmlns:p14="http://schemas.microsoft.com/office/powerpoint/2010/main" val="41142589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a:ln/>
        </p:spPr>
      </p:sp>
      <p:sp>
        <p:nvSpPr>
          <p:cNvPr id="81922" name="Notes Placeholder 2"/>
          <p:cNvSpPr>
            <a:spLocks noGrp="1"/>
          </p:cNvSpPr>
          <p:nvPr>
            <p:ph type="body" idx="1"/>
          </p:nvPr>
        </p:nvSpPr>
        <p:spPr>
          <a:noFill/>
          <a:ln/>
        </p:spPr>
        <p:txBody>
          <a:bodyPr/>
          <a:lstStyle/>
          <a:p>
            <a:r>
              <a:rPr lang="en-US" altLang="ko-KR" sz="1200" b="0" i="0" u="none" strike="noStrike" kern="1200" baseline="0" dirty="0">
                <a:solidFill>
                  <a:schemeClr val="tx1"/>
                </a:solidFill>
                <a:latin typeface="Arial" charset="0"/>
                <a:ea typeface="+mn-ea"/>
                <a:cs typeface="+mn-cs"/>
              </a:rPr>
              <a:t>The </a:t>
            </a:r>
            <a:r>
              <a:rPr lang="en-US" altLang="ko-KR" sz="1200" b="1" i="0" u="none" strike="noStrike" kern="1200" baseline="0" dirty="0">
                <a:solidFill>
                  <a:schemeClr val="tx1"/>
                </a:solidFill>
                <a:latin typeface="Arial" charset="0"/>
                <a:ea typeface="+mn-ea"/>
                <a:cs typeface="+mn-cs"/>
              </a:rPr>
              <a:t>GROUP BY </a:t>
            </a:r>
            <a:r>
              <a:rPr lang="en-US" altLang="ko-KR" sz="1200" b="0" i="0" u="none" strike="noStrike" kern="1200" baseline="0" dirty="0">
                <a:solidFill>
                  <a:schemeClr val="tx1"/>
                </a:solidFill>
                <a:latin typeface="Arial" charset="0"/>
                <a:ea typeface="+mn-ea"/>
                <a:cs typeface="+mn-cs"/>
              </a:rPr>
              <a:t>keyword tells the DBMS to </a:t>
            </a:r>
            <a:r>
              <a:rPr lang="en-US" altLang="ko-KR" sz="1200" b="0" i="0" u="sng" strike="noStrike" kern="1200" baseline="0" dirty="0">
                <a:solidFill>
                  <a:schemeClr val="tx1"/>
                </a:solidFill>
                <a:latin typeface="Arial" charset="0"/>
                <a:ea typeface="+mn-ea"/>
                <a:cs typeface="+mn-cs"/>
              </a:rPr>
              <a:t>sort</a:t>
            </a:r>
            <a:r>
              <a:rPr lang="en-US" altLang="ko-KR" sz="1200" b="0" i="0" u="none" strike="noStrike" kern="1200" baseline="0" dirty="0">
                <a:solidFill>
                  <a:schemeClr val="tx1"/>
                </a:solidFill>
                <a:latin typeface="Arial" charset="0"/>
                <a:ea typeface="+mn-ea"/>
                <a:cs typeface="+mn-cs"/>
              </a:rPr>
              <a:t> the table by the named column and then to apply the built-in function to </a:t>
            </a:r>
            <a:r>
              <a:rPr lang="en-US" altLang="ko-KR" sz="1200" b="0" i="0" u="sng" strike="noStrike" kern="1200" baseline="0" dirty="0">
                <a:solidFill>
                  <a:schemeClr val="tx1"/>
                </a:solidFill>
                <a:latin typeface="Arial" charset="0"/>
                <a:ea typeface="+mn-ea"/>
                <a:cs typeface="+mn-cs"/>
              </a:rPr>
              <a:t>groups</a:t>
            </a:r>
            <a:r>
              <a:rPr lang="en-US" altLang="ko-KR" sz="1200" b="0" i="0" u="none" strike="noStrike" kern="1200" baseline="0" dirty="0">
                <a:solidFill>
                  <a:schemeClr val="tx1"/>
                </a:solidFill>
                <a:latin typeface="Arial" charset="0"/>
                <a:ea typeface="+mn-ea"/>
                <a:cs typeface="+mn-cs"/>
              </a:rPr>
              <a:t> of rows that have the same value for the named column. When GROUP BY is used, the name of the grouping column </a:t>
            </a:r>
            <a:r>
              <a:rPr lang="en-US" altLang="ko-KR" sz="1200" b="0" i="0" u="sng" strike="noStrike" kern="1200" baseline="0" dirty="0">
                <a:solidFill>
                  <a:schemeClr val="tx1"/>
                </a:solidFill>
                <a:latin typeface="Arial" charset="0"/>
                <a:ea typeface="+mn-ea"/>
                <a:cs typeface="+mn-cs"/>
              </a:rPr>
              <a:t>and</a:t>
            </a:r>
            <a:r>
              <a:rPr lang="en-US" altLang="ko-KR" sz="1200" b="0" i="0" u="none" strike="noStrike" kern="1200" baseline="0" dirty="0">
                <a:solidFill>
                  <a:schemeClr val="tx1"/>
                </a:solidFill>
                <a:latin typeface="Arial" charset="0"/>
                <a:ea typeface="+mn-ea"/>
                <a:cs typeface="+mn-cs"/>
              </a:rPr>
              <a:t> built-in functions may appear in the SELECT clause. This is the </a:t>
            </a:r>
            <a:r>
              <a:rPr lang="en-US" altLang="ko-KR" sz="1200" b="0" i="1" u="sng" strike="noStrike" kern="1200" baseline="0" dirty="0">
                <a:solidFill>
                  <a:schemeClr val="tx1"/>
                </a:solidFill>
                <a:latin typeface="Arial" charset="0"/>
                <a:ea typeface="+mn-ea"/>
                <a:cs typeface="+mn-cs"/>
              </a:rPr>
              <a:t>only</a:t>
            </a:r>
            <a:r>
              <a:rPr lang="en-US" altLang="ko-KR" sz="1200" b="0" i="1" u="none" strike="noStrike" kern="1200" baseline="0" dirty="0">
                <a:solidFill>
                  <a:schemeClr val="tx1"/>
                </a:solidFill>
                <a:latin typeface="Arial" charset="0"/>
                <a:ea typeface="+mn-ea"/>
                <a:cs typeface="+mn-cs"/>
              </a:rPr>
              <a:t> </a:t>
            </a:r>
            <a:r>
              <a:rPr lang="en-US" altLang="ko-KR" sz="1200" b="0" i="0" u="none" strike="noStrike" kern="1200" baseline="0" dirty="0">
                <a:solidFill>
                  <a:schemeClr val="tx1"/>
                </a:solidFill>
                <a:latin typeface="Arial" charset="0"/>
                <a:ea typeface="+mn-ea"/>
                <a:cs typeface="+mn-cs"/>
              </a:rPr>
              <a:t>time that a column name and a built-in function can appear together. We can </a:t>
            </a:r>
            <a:r>
              <a:rPr lang="en-US" altLang="ko-KR" sz="1200" b="0" i="0" u="sng" strike="noStrike" kern="1200" baseline="0" dirty="0">
                <a:solidFill>
                  <a:schemeClr val="tx1"/>
                </a:solidFill>
                <a:latin typeface="Arial" charset="0"/>
                <a:ea typeface="+mn-ea"/>
                <a:cs typeface="+mn-cs"/>
              </a:rPr>
              <a:t>further</a:t>
            </a:r>
            <a:r>
              <a:rPr lang="en-US" altLang="ko-KR" sz="1200" b="0" i="0" u="none" strike="noStrike" kern="1200" baseline="0" dirty="0">
                <a:solidFill>
                  <a:schemeClr val="tx1"/>
                </a:solidFill>
                <a:latin typeface="Arial" charset="0"/>
                <a:ea typeface="+mn-ea"/>
                <a:cs typeface="+mn-cs"/>
              </a:rPr>
              <a:t> restrict the results by using the </a:t>
            </a:r>
            <a:r>
              <a:rPr lang="en-US" altLang="ko-KR" sz="1200" b="1" i="0" u="none" strike="noStrike" kern="1200" baseline="0" dirty="0">
                <a:solidFill>
                  <a:schemeClr val="tx1"/>
                </a:solidFill>
                <a:latin typeface="Arial" charset="0"/>
                <a:ea typeface="+mn-ea"/>
                <a:cs typeface="+mn-cs"/>
              </a:rPr>
              <a:t>HAVING clause </a:t>
            </a:r>
            <a:r>
              <a:rPr lang="en-US" altLang="ko-KR" sz="1200" b="0" i="0" u="none" strike="noStrike" kern="1200" baseline="0" dirty="0">
                <a:solidFill>
                  <a:schemeClr val="tx1"/>
                </a:solidFill>
                <a:latin typeface="Arial" charset="0"/>
                <a:ea typeface="+mn-ea"/>
                <a:cs typeface="+mn-cs"/>
              </a:rPr>
              <a:t>to apply conditions </a:t>
            </a:r>
            <a:r>
              <a:rPr lang="en-US" altLang="ko-KR" sz="1200" b="1" i="0" u="sng" strike="noStrike" kern="1200" baseline="0" dirty="0">
                <a:solidFill>
                  <a:schemeClr val="tx1"/>
                </a:solidFill>
                <a:latin typeface="Arial" charset="0"/>
                <a:ea typeface="+mn-ea"/>
                <a:cs typeface="+mn-cs"/>
              </a:rPr>
              <a:t>to</a:t>
            </a:r>
            <a:r>
              <a:rPr lang="en-US" altLang="ko-KR" sz="1200" b="0" i="0" u="none" strike="noStrike" kern="1200" baseline="0" dirty="0">
                <a:solidFill>
                  <a:schemeClr val="tx1"/>
                </a:solidFill>
                <a:latin typeface="Arial" charset="0"/>
                <a:ea typeface="+mn-ea"/>
                <a:cs typeface="+mn-cs"/>
              </a:rPr>
              <a:t> the </a:t>
            </a:r>
            <a:r>
              <a:rPr lang="en-US" altLang="ko-KR" sz="1200" b="0" i="0" u="sng" strike="noStrike" kern="1200" baseline="0" dirty="0">
                <a:solidFill>
                  <a:schemeClr val="tx1"/>
                </a:solidFill>
                <a:latin typeface="Arial" charset="0"/>
                <a:ea typeface="+mn-ea"/>
                <a:cs typeface="+mn-cs"/>
              </a:rPr>
              <a:t>groups</a:t>
            </a:r>
            <a:r>
              <a:rPr lang="en-US" altLang="ko-KR" sz="1200" b="0" i="0" u="none" strike="noStrike" kern="1200" baseline="0" dirty="0">
                <a:solidFill>
                  <a:schemeClr val="tx1"/>
                </a:solidFill>
                <a:latin typeface="Arial" charset="0"/>
                <a:ea typeface="+mn-ea"/>
                <a:cs typeface="+mn-cs"/>
              </a:rPr>
              <a:t> that are formed. For example, if you want to consider </a:t>
            </a:r>
            <a:r>
              <a:rPr lang="en-US" altLang="ko-KR" sz="1200" b="0" i="0" u="sng" strike="noStrike" kern="1200" baseline="0" dirty="0">
                <a:solidFill>
                  <a:schemeClr val="tx1"/>
                </a:solidFill>
                <a:latin typeface="Arial" charset="0"/>
                <a:ea typeface="+mn-ea"/>
                <a:cs typeface="+mn-cs"/>
              </a:rPr>
              <a:t>only</a:t>
            </a:r>
            <a:r>
              <a:rPr lang="en-US" altLang="ko-KR" sz="1200" b="0" i="0" u="none" strike="noStrike" kern="1200" baseline="0" dirty="0">
                <a:solidFill>
                  <a:schemeClr val="tx1"/>
                </a:solidFill>
                <a:latin typeface="Arial" charset="0"/>
                <a:ea typeface="+mn-ea"/>
                <a:cs typeface="+mn-cs"/>
              </a:rPr>
              <a:t> </a:t>
            </a:r>
            <a:r>
              <a:rPr lang="en-US" altLang="ko-KR" sz="1200" b="0" i="0" u="sng" strike="noStrike" kern="1200" baseline="0" dirty="0">
                <a:solidFill>
                  <a:schemeClr val="tx1"/>
                </a:solidFill>
                <a:latin typeface="Arial" charset="0"/>
                <a:ea typeface="+mn-ea"/>
                <a:cs typeface="+mn-cs"/>
              </a:rPr>
              <a:t>groups</a:t>
            </a:r>
            <a:r>
              <a:rPr lang="en-US" altLang="ko-KR" sz="1200" b="0" i="0" u="none" strike="noStrike" kern="1200" baseline="0" dirty="0">
                <a:solidFill>
                  <a:schemeClr val="tx1"/>
                </a:solidFill>
                <a:latin typeface="Arial" charset="0"/>
                <a:ea typeface="+mn-ea"/>
                <a:cs typeface="+mn-cs"/>
              </a:rPr>
              <a:t> with more than </a:t>
            </a:r>
            <a:r>
              <a:rPr lang="en-US" altLang="ko-KR" sz="1200" b="0" i="0" u="sng" strike="noStrike" kern="1200" baseline="0" dirty="0">
                <a:solidFill>
                  <a:schemeClr val="tx1"/>
                </a:solidFill>
                <a:latin typeface="Arial" charset="0"/>
                <a:ea typeface="+mn-ea"/>
                <a:cs typeface="+mn-cs"/>
              </a:rPr>
              <a:t>three</a:t>
            </a:r>
            <a:r>
              <a:rPr lang="ko-KR" altLang="en-US" sz="1200" b="0" i="0" u="none" strike="noStrike" kern="1200" baseline="0" dirty="0">
                <a:solidFill>
                  <a:schemeClr val="tx1"/>
                </a:solidFill>
                <a:latin typeface="Arial" charset="0"/>
                <a:ea typeface="+mn-ea"/>
                <a:cs typeface="+mn-cs"/>
              </a:rPr>
              <a:t> </a:t>
            </a:r>
            <a:r>
              <a:rPr lang="en-US" altLang="ko-KR" sz="1200" b="0" i="0" u="none" strike="noStrike" kern="1200" baseline="0" dirty="0">
                <a:solidFill>
                  <a:schemeClr val="tx1"/>
                </a:solidFill>
                <a:latin typeface="Arial" charset="0"/>
                <a:ea typeface="+mn-ea"/>
                <a:cs typeface="+mn-cs"/>
              </a:rPr>
              <a:t>members, you could specify </a:t>
            </a:r>
            <a:r>
              <a:rPr lang="en-US" altLang="ko-KR" sz="1200" b="1" dirty="0">
                <a:solidFill>
                  <a:srgbClr val="2117E7"/>
                </a:solidFill>
                <a:latin typeface="Courier New" pitchFamily="49" charset="0"/>
              </a:rPr>
              <a:t>COUNT(*) &gt; 3.</a:t>
            </a:r>
          </a:p>
          <a:p>
            <a:endParaRPr lang="en-US" sz="1200" b="1" dirty="0">
              <a:solidFill>
                <a:srgbClr val="2117E7"/>
              </a:solidFill>
              <a:latin typeface="Courier New"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1200" b="0" i="0" u="none" strike="noStrike" kern="1200" baseline="0" dirty="0">
                <a:solidFill>
                  <a:schemeClr val="tx1"/>
                </a:solidFill>
                <a:latin typeface="Arial" charset="0"/>
                <a:ea typeface="+mn-ea"/>
                <a:cs typeface="+mn-cs"/>
              </a:rPr>
              <a:t>A second way to specify all the columns of a table is to use the </a:t>
            </a:r>
            <a:r>
              <a:rPr lang="en-US" altLang="ko-KR" sz="1200" b="1" i="0" u="none" strike="noStrike" kern="1200" baseline="0" dirty="0">
                <a:solidFill>
                  <a:schemeClr val="tx1"/>
                </a:solidFill>
                <a:latin typeface="Arial" charset="0"/>
                <a:ea typeface="+mn-ea"/>
                <a:cs typeface="+mn-cs"/>
              </a:rPr>
              <a:t>SQL asterisk (*) wildcard operator </a:t>
            </a:r>
            <a:r>
              <a:rPr lang="en-US" altLang="ko-KR" sz="1200" b="0" i="0" u="none" strike="noStrike" kern="1200" baseline="0" dirty="0">
                <a:solidFill>
                  <a:schemeClr val="tx1"/>
                </a:solidFill>
                <a:latin typeface="Arial" charset="0"/>
                <a:ea typeface="+mn-ea"/>
                <a:cs typeface="+mn-cs"/>
              </a:rPr>
              <a:t>after the keyword SELECT.</a:t>
            </a:r>
            <a:endParaRPr lang="en-US" altLang="ko-KR" dirty="0"/>
          </a:p>
          <a:p>
            <a:endParaRPr lang="en-US" dirty="0"/>
          </a:p>
        </p:txBody>
      </p:sp>
      <p:sp>
        <p:nvSpPr>
          <p:cNvPr id="81923" name="Slide Number Placeholder 3"/>
          <p:cNvSpPr>
            <a:spLocks noGrp="1"/>
          </p:cNvSpPr>
          <p:nvPr>
            <p:ph type="sldNum" sz="quarter" idx="5"/>
          </p:nvPr>
        </p:nvSpPr>
        <p:spPr>
          <a:noFill/>
        </p:spPr>
        <p:txBody>
          <a:bodyPr/>
          <a:lstStyle/>
          <a:p>
            <a:fld id="{DF853649-74A3-4F24-90FB-99B8ACB83100}" type="slidenum">
              <a:rPr lang="en-US" smtClean="0">
                <a:cs typeface="Arial" charset="0"/>
              </a:rPr>
              <a:pPr/>
              <a:t>42</a:t>
            </a:fld>
            <a:endParaRPr lang="en-US" dirty="0">
              <a:cs typeface="Arial" charset="0"/>
            </a:endParaRPr>
          </a:p>
        </p:txBody>
      </p:sp>
    </p:spTree>
    <p:extLst>
      <p:ext uri="{BB962C8B-B14F-4D97-AF65-F5344CB8AC3E}">
        <p14:creationId xmlns:p14="http://schemas.microsoft.com/office/powerpoint/2010/main" val="1289967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a:ln/>
        </p:spPr>
      </p:sp>
      <p:sp>
        <p:nvSpPr>
          <p:cNvPr id="81922" name="Notes Placeholder 2"/>
          <p:cNvSpPr>
            <a:spLocks noGrp="1"/>
          </p:cNvSpPr>
          <p:nvPr>
            <p:ph type="body" idx="1"/>
          </p:nvPr>
        </p:nvSpPr>
        <p:spPr>
          <a:noFill/>
          <a:ln/>
        </p:spPr>
        <p:txBody>
          <a:bodyPr/>
          <a:lstStyle/>
          <a:p>
            <a:r>
              <a:rPr lang="en-US" altLang="ko-KR" sz="1200" b="0" i="0" u="none" strike="noStrike" kern="1200" baseline="0" dirty="0">
                <a:solidFill>
                  <a:schemeClr val="tx1"/>
                </a:solidFill>
                <a:latin typeface="Arial" charset="0"/>
                <a:ea typeface="+mn-ea"/>
                <a:cs typeface="+mn-cs"/>
              </a:rPr>
              <a:t>The </a:t>
            </a:r>
            <a:r>
              <a:rPr lang="en-US" altLang="ko-KR" sz="1200" b="1" i="0" u="none" strike="noStrike" kern="1200" baseline="0" dirty="0">
                <a:solidFill>
                  <a:schemeClr val="tx1"/>
                </a:solidFill>
                <a:latin typeface="Arial" charset="0"/>
                <a:ea typeface="+mn-ea"/>
                <a:cs typeface="+mn-cs"/>
              </a:rPr>
              <a:t>GROUP BY </a:t>
            </a:r>
            <a:r>
              <a:rPr lang="en-US" altLang="ko-KR" sz="1200" b="0" i="0" u="none" strike="noStrike" kern="1200" baseline="0" dirty="0">
                <a:solidFill>
                  <a:schemeClr val="tx1"/>
                </a:solidFill>
                <a:latin typeface="Arial" charset="0"/>
                <a:ea typeface="+mn-ea"/>
                <a:cs typeface="+mn-cs"/>
              </a:rPr>
              <a:t>keyword tells the DBMS to </a:t>
            </a:r>
            <a:r>
              <a:rPr lang="en-US" altLang="ko-KR" sz="1200" b="0" i="0" u="sng" strike="noStrike" kern="1200" baseline="0" dirty="0">
                <a:solidFill>
                  <a:schemeClr val="tx1"/>
                </a:solidFill>
                <a:latin typeface="Arial" charset="0"/>
                <a:ea typeface="+mn-ea"/>
                <a:cs typeface="+mn-cs"/>
              </a:rPr>
              <a:t>sort</a:t>
            </a:r>
            <a:r>
              <a:rPr lang="en-US" altLang="ko-KR" sz="1200" b="0" i="0" u="none" strike="noStrike" kern="1200" baseline="0" dirty="0">
                <a:solidFill>
                  <a:schemeClr val="tx1"/>
                </a:solidFill>
                <a:latin typeface="Arial" charset="0"/>
                <a:ea typeface="+mn-ea"/>
                <a:cs typeface="+mn-cs"/>
              </a:rPr>
              <a:t> the table by the named column and then to apply the built-in function to </a:t>
            </a:r>
            <a:r>
              <a:rPr lang="en-US" altLang="ko-KR" sz="1200" b="0" i="0" u="sng" strike="noStrike" kern="1200" baseline="0" dirty="0">
                <a:solidFill>
                  <a:schemeClr val="tx1"/>
                </a:solidFill>
                <a:latin typeface="Arial" charset="0"/>
                <a:ea typeface="+mn-ea"/>
                <a:cs typeface="+mn-cs"/>
              </a:rPr>
              <a:t>groups</a:t>
            </a:r>
            <a:r>
              <a:rPr lang="en-US" altLang="ko-KR" sz="1200" b="0" i="0" u="none" strike="noStrike" kern="1200" baseline="0" dirty="0">
                <a:solidFill>
                  <a:schemeClr val="tx1"/>
                </a:solidFill>
                <a:latin typeface="Arial" charset="0"/>
                <a:ea typeface="+mn-ea"/>
                <a:cs typeface="+mn-cs"/>
              </a:rPr>
              <a:t> of rows that have the same value for the named column. When GROUP BY is used, the name of the grouping column </a:t>
            </a:r>
            <a:r>
              <a:rPr lang="en-US" altLang="ko-KR" sz="1200" b="0" i="0" u="sng" strike="noStrike" kern="1200" baseline="0" dirty="0">
                <a:solidFill>
                  <a:schemeClr val="tx1"/>
                </a:solidFill>
                <a:latin typeface="Arial" charset="0"/>
                <a:ea typeface="+mn-ea"/>
                <a:cs typeface="+mn-cs"/>
              </a:rPr>
              <a:t>and</a:t>
            </a:r>
            <a:r>
              <a:rPr lang="en-US" altLang="ko-KR" sz="1200" b="0" i="0" u="none" strike="noStrike" kern="1200" baseline="0" dirty="0">
                <a:solidFill>
                  <a:schemeClr val="tx1"/>
                </a:solidFill>
                <a:latin typeface="Arial" charset="0"/>
                <a:ea typeface="+mn-ea"/>
                <a:cs typeface="+mn-cs"/>
              </a:rPr>
              <a:t> built-in functions may appear in the SELECT clause. This is the </a:t>
            </a:r>
            <a:r>
              <a:rPr lang="en-US" altLang="ko-KR" sz="1200" b="0" i="1" u="sng" strike="noStrike" kern="1200" baseline="0" dirty="0">
                <a:solidFill>
                  <a:schemeClr val="tx1"/>
                </a:solidFill>
                <a:latin typeface="Arial" charset="0"/>
                <a:ea typeface="+mn-ea"/>
                <a:cs typeface="+mn-cs"/>
              </a:rPr>
              <a:t>only</a:t>
            </a:r>
            <a:r>
              <a:rPr lang="en-US" altLang="ko-KR" sz="1200" b="0" i="1" u="none" strike="noStrike" kern="1200" baseline="0" dirty="0">
                <a:solidFill>
                  <a:schemeClr val="tx1"/>
                </a:solidFill>
                <a:latin typeface="Arial" charset="0"/>
                <a:ea typeface="+mn-ea"/>
                <a:cs typeface="+mn-cs"/>
              </a:rPr>
              <a:t> </a:t>
            </a:r>
            <a:r>
              <a:rPr lang="en-US" altLang="ko-KR" sz="1200" b="0" i="0" u="none" strike="noStrike" kern="1200" baseline="0" dirty="0">
                <a:solidFill>
                  <a:schemeClr val="tx1"/>
                </a:solidFill>
                <a:latin typeface="Arial" charset="0"/>
                <a:ea typeface="+mn-ea"/>
                <a:cs typeface="+mn-cs"/>
              </a:rPr>
              <a:t>time that a column name and a built-in function can appear together. We can further restrict the results by using the </a:t>
            </a:r>
            <a:r>
              <a:rPr lang="en-US" altLang="ko-KR" sz="1200" b="1" i="0" u="none" strike="noStrike" kern="1200" baseline="0" dirty="0">
                <a:solidFill>
                  <a:schemeClr val="tx1"/>
                </a:solidFill>
                <a:latin typeface="Arial" charset="0"/>
                <a:ea typeface="+mn-ea"/>
                <a:cs typeface="+mn-cs"/>
              </a:rPr>
              <a:t>HAVING clause </a:t>
            </a:r>
            <a:r>
              <a:rPr lang="en-US" altLang="ko-KR" sz="1200" b="0" i="0" u="none" strike="noStrike" kern="1200" baseline="0" dirty="0">
                <a:solidFill>
                  <a:schemeClr val="tx1"/>
                </a:solidFill>
                <a:latin typeface="Arial" charset="0"/>
                <a:ea typeface="+mn-ea"/>
                <a:cs typeface="+mn-cs"/>
              </a:rPr>
              <a:t>to apply conditions to the groups that are formed. For example, if you want to consider only groups with more than </a:t>
            </a:r>
            <a:r>
              <a:rPr lang="en-US" altLang="ko-KR" sz="1200" b="0" i="0" u="sng" strike="noStrike" kern="1200" baseline="0" dirty="0">
                <a:solidFill>
                  <a:schemeClr val="tx1"/>
                </a:solidFill>
                <a:latin typeface="Arial" charset="0"/>
                <a:ea typeface="+mn-ea"/>
                <a:cs typeface="+mn-cs"/>
              </a:rPr>
              <a:t>three</a:t>
            </a:r>
            <a:r>
              <a:rPr lang="ko-KR" altLang="en-US" sz="1200" b="0" i="0" u="none" strike="noStrike" kern="1200" baseline="0" dirty="0">
                <a:solidFill>
                  <a:schemeClr val="tx1"/>
                </a:solidFill>
                <a:latin typeface="Arial" charset="0"/>
                <a:ea typeface="+mn-ea"/>
                <a:cs typeface="+mn-cs"/>
              </a:rPr>
              <a:t> </a:t>
            </a:r>
            <a:r>
              <a:rPr lang="en-US" altLang="ko-KR" sz="1200" b="0" i="0" u="none" strike="noStrike" kern="1200" baseline="0" dirty="0">
                <a:solidFill>
                  <a:schemeClr val="tx1"/>
                </a:solidFill>
                <a:latin typeface="Arial" charset="0"/>
                <a:ea typeface="+mn-ea"/>
                <a:cs typeface="+mn-cs"/>
              </a:rPr>
              <a:t>members, you could specify </a:t>
            </a:r>
            <a:r>
              <a:rPr lang="en-US" altLang="ko-KR" sz="1200" b="1" dirty="0">
                <a:solidFill>
                  <a:srgbClr val="2117E7"/>
                </a:solidFill>
                <a:latin typeface="Courier New" pitchFamily="49" charset="0"/>
              </a:rPr>
              <a:t>COUNT(*) &gt; 3.</a:t>
            </a:r>
            <a:endParaRPr lang="en-US" dirty="0"/>
          </a:p>
        </p:txBody>
      </p:sp>
      <p:sp>
        <p:nvSpPr>
          <p:cNvPr id="81923" name="Slide Number Placeholder 3"/>
          <p:cNvSpPr>
            <a:spLocks noGrp="1"/>
          </p:cNvSpPr>
          <p:nvPr>
            <p:ph type="sldNum" sz="quarter" idx="5"/>
          </p:nvPr>
        </p:nvSpPr>
        <p:spPr>
          <a:noFill/>
        </p:spPr>
        <p:txBody>
          <a:bodyPr/>
          <a:lstStyle/>
          <a:p>
            <a:fld id="{DF853649-74A3-4F24-90FB-99B8ACB83100}" type="slidenum">
              <a:rPr lang="en-US" smtClean="0">
                <a:cs typeface="Arial" charset="0"/>
              </a:rPr>
              <a:pPr/>
              <a:t>43</a:t>
            </a:fld>
            <a:endParaRPr lang="en-US" dirty="0">
              <a:cs typeface="Arial" charset="0"/>
            </a:endParaRPr>
          </a:p>
        </p:txBody>
      </p:sp>
    </p:spTree>
    <p:extLst>
      <p:ext uri="{BB962C8B-B14F-4D97-AF65-F5344CB8AC3E}">
        <p14:creationId xmlns:p14="http://schemas.microsoft.com/office/powerpoint/2010/main" val="651015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p:spPr>
        <p:txBody>
          <a:bodyPr/>
          <a:lstStyle/>
          <a:p>
            <a:r>
              <a:rPr lang="en-US" altLang="ko-KR" sz="1200" b="0" i="0" u="none" strike="noStrike" kern="1200" baseline="0" dirty="0">
                <a:solidFill>
                  <a:schemeClr val="tx1"/>
                </a:solidFill>
                <a:latin typeface="Arial" charset="0"/>
                <a:ea typeface="+mn-ea"/>
                <a:cs typeface="+mn-cs"/>
              </a:rPr>
              <a:t>This is known as a </a:t>
            </a:r>
            <a:r>
              <a:rPr lang="en-US" altLang="ko-KR" sz="1200" b="1" i="0" u="sng" strike="noStrike" kern="1200" baseline="0" dirty="0">
                <a:solidFill>
                  <a:schemeClr val="tx1"/>
                </a:solidFill>
                <a:latin typeface="Arial" charset="0"/>
                <a:ea typeface="+mn-ea"/>
                <a:cs typeface="+mn-cs"/>
              </a:rPr>
              <a:t>CROSS</a:t>
            </a:r>
            <a:r>
              <a:rPr lang="en-US" altLang="ko-KR" sz="1200" b="1" i="0" u="none" strike="noStrike" kern="1200" baseline="0" dirty="0">
                <a:solidFill>
                  <a:schemeClr val="tx1"/>
                </a:solidFill>
                <a:latin typeface="Arial" charset="0"/>
                <a:ea typeface="+mn-ea"/>
                <a:cs typeface="+mn-cs"/>
              </a:rPr>
              <a:t> JOIN</a:t>
            </a:r>
            <a:r>
              <a:rPr lang="en-US" altLang="ko-KR" sz="1200" b="0" i="0" u="none" strike="noStrike" kern="1200" baseline="0" dirty="0">
                <a:solidFill>
                  <a:schemeClr val="tx1"/>
                </a:solidFill>
                <a:latin typeface="Arial" charset="0"/>
                <a:ea typeface="+mn-ea"/>
                <a:cs typeface="+mn-cs"/>
              </a:rPr>
              <a:t>, and the result is what is mathematically known as the </a:t>
            </a:r>
            <a:r>
              <a:rPr lang="en-US" altLang="ko-KR" sz="1200" b="1" i="0" u="none" strike="noStrike" kern="1200" baseline="0" dirty="0">
                <a:solidFill>
                  <a:schemeClr val="tx1"/>
                </a:solidFill>
                <a:latin typeface="Arial" charset="0"/>
                <a:ea typeface="+mn-ea"/>
                <a:cs typeface="+mn-cs"/>
              </a:rPr>
              <a:t>Cartesian product </a:t>
            </a:r>
            <a:r>
              <a:rPr lang="en-US" altLang="ko-KR" sz="1200" b="0" i="0" u="none" strike="noStrike" kern="1200" baseline="0" dirty="0">
                <a:solidFill>
                  <a:schemeClr val="tx1"/>
                </a:solidFill>
                <a:latin typeface="Arial" charset="0"/>
                <a:ea typeface="+mn-ea"/>
                <a:cs typeface="+mn-cs"/>
              </a:rPr>
              <a:t>of the rows in the tables, which means that this statement will just </a:t>
            </a:r>
            <a:r>
              <a:rPr lang="en-US" altLang="ko-KR" sz="1200" b="1" i="0" u="sng" strike="noStrike" kern="1200" baseline="0" dirty="0">
                <a:solidFill>
                  <a:schemeClr val="tx1"/>
                </a:solidFill>
                <a:latin typeface="Arial" charset="0"/>
                <a:ea typeface="+mn-ea"/>
                <a:cs typeface="+mn-cs"/>
              </a:rPr>
              <a:t>stick</a:t>
            </a:r>
            <a:r>
              <a:rPr lang="en-US" altLang="ko-KR" sz="1200" b="0" i="0" u="none" strike="noStrike" kern="1200" baseline="0" dirty="0">
                <a:solidFill>
                  <a:schemeClr val="tx1"/>
                </a:solidFill>
                <a:latin typeface="Arial" charset="0"/>
                <a:ea typeface="+mn-ea"/>
                <a:cs typeface="+mn-cs"/>
              </a:rPr>
              <a:t> every </a:t>
            </a:r>
            <a:r>
              <a:rPr lang="en-US" altLang="ko-KR" sz="1200" b="1" i="0" u="sng" strike="noStrike" kern="1200" baseline="0" dirty="0">
                <a:solidFill>
                  <a:schemeClr val="tx1"/>
                </a:solidFill>
                <a:latin typeface="Arial" charset="0"/>
                <a:ea typeface="+mn-ea"/>
                <a:cs typeface="+mn-cs"/>
              </a:rPr>
              <a:t>row</a:t>
            </a:r>
            <a:r>
              <a:rPr lang="en-US" altLang="ko-KR" sz="1200" b="0" i="0" u="none" strike="noStrike" kern="1200" baseline="0" dirty="0">
                <a:solidFill>
                  <a:schemeClr val="tx1"/>
                </a:solidFill>
                <a:latin typeface="Arial" charset="0"/>
                <a:ea typeface="+mn-ea"/>
                <a:cs typeface="+mn-cs"/>
              </a:rPr>
              <a:t> of one table together with every </a:t>
            </a:r>
            <a:r>
              <a:rPr lang="en-US" altLang="ko-KR" sz="1200" b="1" i="0" u="sng" strike="noStrike" kern="1200" baseline="0" dirty="0">
                <a:solidFill>
                  <a:schemeClr val="tx1"/>
                </a:solidFill>
                <a:latin typeface="Arial" charset="0"/>
                <a:ea typeface="+mn-ea"/>
                <a:cs typeface="+mn-cs"/>
              </a:rPr>
              <a:t>row</a:t>
            </a:r>
            <a:r>
              <a:rPr lang="en-US" altLang="ko-KR" sz="1200" b="0" i="0" u="none" strike="noStrike" kern="1200" baseline="0" dirty="0">
                <a:solidFill>
                  <a:schemeClr val="tx1"/>
                </a:solidFill>
                <a:latin typeface="Arial" charset="0"/>
                <a:ea typeface="+mn-ea"/>
                <a:cs typeface="+mn-cs"/>
              </a:rPr>
              <a:t> of the second table.</a:t>
            </a:r>
          </a:p>
          <a:p>
            <a:r>
              <a:rPr lang="en-US" altLang="ko-KR" sz="1200" b="0" i="0" u="none" strike="noStrike" kern="1200" baseline="0" dirty="0">
                <a:solidFill>
                  <a:schemeClr val="tx1"/>
                </a:solidFill>
                <a:latin typeface="Arial" charset="0"/>
                <a:ea typeface="+mn-ea"/>
                <a:cs typeface="+mn-cs"/>
              </a:rPr>
              <a:t>This is </a:t>
            </a:r>
            <a:r>
              <a:rPr lang="en-US" altLang="ko-KR" sz="1200" b="0" i="0" u="sng" strike="noStrike" kern="1200" baseline="0" dirty="0">
                <a:solidFill>
                  <a:schemeClr val="tx1"/>
                </a:solidFill>
                <a:latin typeface="Arial" charset="0"/>
                <a:ea typeface="+mn-ea"/>
                <a:cs typeface="+mn-cs"/>
              </a:rPr>
              <a:t>illogical</a:t>
            </a:r>
            <a:r>
              <a:rPr lang="en-US" altLang="ko-KR" sz="1200" b="0" i="0" u="none" strike="noStrike" kern="1200" baseline="0" dirty="0">
                <a:solidFill>
                  <a:schemeClr val="tx1"/>
                </a:solidFill>
                <a:latin typeface="Arial" charset="0"/>
                <a:ea typeface="+mn-ea"/>
                <a:cs typeface="+mn-cs"/>
              </a:rPr>
              <a:t>—what we really need to do is to select </a:t>
            </a:r>
            <a:r>
              <a:rPr lang="en-US" altLang="ko-KR" sz="1200" b="0" i="0" u="sng" strike="noStrike" kern="1200" baseline="0" dirty="0">
                <a:solidFill>
                  <a:schemeClr val="tx1"/>
                </a:solidFill>
                <a:latin typeface="Arial" charset="0"/>
                <a:ea typeface="+mn-ea"/>
                <a:cs typeface="+mn-cs"/>
              </a:rPr>
              <a:t>only</a:t>
            </a:r>
            <a:r>
              <a:rPr lang="en-US" altLang="ko-KR" sz="1200" b="0" i="0" u="none" strike="noStrike" kern="1200" baseline="0" dirty="0">
                <a:solidFill>
                  <a:schemeClr val="tx1"/>
                </a:solidFill>
                <a:latin typeface="Arial" charset="0"/>
                <a:ea typeface="+mn-ea"/>
                <a:cs typeface="+mn-cs"/>
              </a:rPr>
              <a:t> those rows for which the </a:t>
            </a:r>
            <a:r>
              <a:rPr lang="en-US" altLang="ko-KR" sz="1200" b="0" i="0" u="none" strike="noStrike" kern="1200" baseline="0" dirty="0" err="1">
                <a:solidFill>
                  <a:schemeClr val="tx1"/>
                </a:solidFill>
                <a:latin typeface="Arial" charset="0"/>
                <a:ea typeface="+mn-ea"/>
                <a:cs typeface="+mn-cs"/>
              </a:rPr>
              <a:t>OrderNumber</a:t>
            </a:r>
            <a:r>
              <a:rPr lang="en-US" altLang="ko-KR" sz="1200" b="0" i="0" u="none" strike="noStrike" kern="1200" baseline="0" dirty="0">
                <a:solidFill>
                  <a:schemeClr val="tx1"/>
                </a:solidFill>
                <a:latin typeface="Arial" charset="0"/>
                <a:ea typeface="+mn-ea"/>
                <a:cs typeface="+mn-cs"/>
              </a:rPr>
              <a:t> of RETAIL_ORDER (primary key) matches the </a:t>
            </a:r>
            <a:r>
              <a:rPr lang="en-US" altLang="ko-KR" sz="1200" b="0" i="0" u="none" strike="noStrike" kern="1200" baseline="0" dirty="0" err="1">
                <a:solidFill>
                  <a:schemeClr val="tx1"/>
                </a:solidFill>
                <a:latin typeface="Arial" charset="0"/>
                <a:ea typeface="+mn-ea"/>
                <a:cs typeface="+mn-cs"/>
              </a:rPr>
              <a:t>OrderNumber</a:t>
            </a:r>
            <a:r>
              <a:rPr lang="en-US" altLang="ko-KR" sz="1200" b="0" i="0" u="none" strike="noStrike" kern="1200" baseline="0" dirty="0">
                <a:solidFill>
                  <a:schemeClr val="tx1"/>
                </a:solidFill>
                <a:latin typeface="Arial" charset="0"/>
                <a:ea typeface="+mn-ea"/>
                <a:cs typeface="+mn-cs"/>
              </a:rPr>
              <a:t> in ORDER_ITEM (foreign key). This is known as an </a:t>
            </a:r>
            <a:r>
              <a:rPr lang="en-US" altLang="ko-KR" sz="1200" b="1" i="0" u="sng" strike="noStrike" kern="1200" baseline="0" dirty="0">
                <a:solidFill>
                  <a:schemeClr val="tx1"/>
                </a:solidFill>
                <a:latin typeface="Arial" charset="0"/>
                <a:ea typeface="+mn-ea"/>
                <a:cs typeface="+mn-cs"/>
              </a:rPr>
              <a:t>inner</a:t>
            </a:r>
            <a:r>
              <a:rPr lang="en-US" altLang="ko-KR" sz="1200" b="1" i="0" u="none" strike="noStrike" kern="1200" baseline="0" dirty="0">
                <a:solidFill>
                  <a:schemeClr val="tx1"/>
                </a:solidFill>
                <a:latin typeface="Arial" charset="0"/>
                <a:ea typeface="+mn-ea"/>
                <a:cs typeface="+mn-cs"/>
              </a:rPr>
              <a:t> join</a:t>
            </a:r>
            <a:r>
              <a:rPr lang="en-US" altLang="ko-KR" sz="1200" b="0" i="0" u="none" strike="noStrike" kern="1200" baseline="0" dirty="0">
                <a:solidFill>
                  <a:schemeClr val="tx1"/>
                </a:solidFill>
                <a:latin typeface="Arial" charset="0"/>
                <a:ea typeface="+mn-ea"/>
                <a:cs typeface="+mn-cs"/>
              </a:rPr>
              <a:t>, and this is easy to do—we simply add an SQL WHERE clause to the query requiring that the values in the two columns are equal to each other as follows:</a:t>
            </a:r>
            <a:endParaRPr lang="en-US" dirty="0"/>
          </a:p>
        </p:txBody>
      </p:sp>
      <p:sp>
        <p:nvSpPr>
          <p:cNvPr id="83971" name="Slide Number Placeholder 3"/>
          <p:cNvSpPr>
            <a:spLocks noGrp="1"/>
          </p:cNvSpPr>
          <p:nvPr>
            <p:ph type="sldNum" sz="quarter" idx="5"/>
          </p:nvPr>
        </p:nvSpPr>
        <p:spPr>
          <a:noFill/>
        </p:spPr>
        <p:txBody>
          <a:bodyPr/>
          <a:lstStyle/>
          <a:p>
            <a:fld id="{B5DE4C64-54A6-4F2A-9EE7-87F61D44033E}" type="slidenum">
              <a:rPr lang="en-US" smtClean="0">
                <a:cs typeface="Arial" charset="0"/>
              </a:rPr>
              <a:pPr/>
              <a:t>44</a:t>
            </a:fld>
            <a:endParaRPr lang="en-US" dirty="0">
              <a:cs typeface="Arial" charset="0"/>
            </a:endParaRPr>
          </a:p>
        </p:txBody>
      </p:sp>
    </p:spTree>
    <p:extLst>
      <p:ext uri="{BB962C8B-B14F-4D97-AF65-F5344CB8AC3E}">
        <p14:creationId xmlns:p14="http://schemas.microsoft.com/office/powerpoint/2010/main" val="42004528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86018" name="Notes Placeholder 2"/>
          <p:cNvSpPr>
            <a:spLocks noGrp="1"/>
          </p:cNvSpPr>
          <p:nvPr>
            <p:ph type="body" idx="1"/>
          </p:nvPr>
        </p:nvSpPr>
        <p:spPr>
          <a:noFill/>
          <a:ln/>
        </p:spPr>
        <p:txBody>
          <a:bodyPr/>
          <a:lstStyle/>
          <a:p>
            <a:pPr eaLnBrk="1" hangingPunct="1"/>
            <a:endParaRPr lang="en-US" dirty="0"/>
          </a:p>
        </p:txBody>
      </p:sp>
      <p:sp>
        <p:nvSpPr>
          <p:cNvPr id="86019" name="Slide Number Placeholder 3"/>
          <p:cNvSpPr>
            <a:spLocks noGrp="1"/>
          </p:cNvSpPr>
          <p:nvPr>
            <p:ph type="sldNum" sz="quarter" idx="5"/>
          </p:nvPr>
        </p:nvSpPr>
        <p:spPr>
          <a:noFill/>
        </p:spPr>
        <p:txBody>
          <a:bodyPr/>
          <a:lstStyle/>
          <a:p>
            <a:fld id="{F2B86945-ED7A-4029-B7D5-0FB571102465}" type="slidenum">
              <a:rPr lang="en-US" smtClean="0">
                <a:cs typeface="Arial" charset="0"/>
              </a:rPr>
              <a:pPr/>
              <a:t>45</a:t>
            </a:fld>
            <a:endParaRPr lang="en-US" dirty="0">
              <a:cs typeface="Arial" charset="0"/>
            </a:endParaRPr>
          </a:p>
        </p:txBody>
      </p:sp>
    </p:spTree>
    <p:extLst>
      <p:ext uri="{BB962C8B-B14F-4D97-AF65-F5344CB8AC3E}">
        <p14:creationId xmlns:p14="http://schemas.microsoft.com/office/powerpoint/2010/main" val="2404690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p:spPr>
        <p:txBody>
          <a:bodyPr/>
          <a:lstStyle/>
          <a:p>
            <a:r>
              <a:rPr lang="en-US" altLang="ko-KR" sz="1200" b="0" i="0" u="none" strike="noStrike" kern="1200" baseline="0" dirty="0">
                <a:solidFill>
                  <a:schemeClr val="tx1"/>
                </a:solidFill>
                <a:latin typeface="Arial" charset="0"/>
                <a:ea typeface="+mn-ea"/>
                <a:cs typeface="+mn-cs"/>
              </a:rPr>
              <a:t>This is known as a </a:t>
            </a:r>
            <a:r>
              <a:rPr lang="en-US" altLang="ko-KR" sz="1200" b="1" i="0" u="sng" strike="noStrike" kern="1200" baseline="0" dirty="0">
                <a:solidFill>
                  <a:schemeClr val="tx1"/>
                </a:solidFill>
                <a:latin typeface="Arial" charset="0"/>
                <a:ea typeface="+mn-ea"/>
                <a:cs typeface="+mn-cs"/>
              </a:rPr>
              <a:t>CROSS</a:t>
            </a:r>
            <a:r>
              <a:rPr lang="en-US" altLang="ko-KR" sz="1200" b="1" i="0" u="none" strike="noStrike" kern="1200" baseline="0" dirty="0">
                <a:solidFill>
                  <a:schemeClr val="tx1"/>
                </a:solidFill>
                <a:latin typeface="Arial" charset="0"/>
                <a:ea typeface="+mn-ea"/>
                <a:cs typeface="+mn-cs"/>
              </a:rPr>
              <a:t> JOIN</a:t>
            </a:r>
            <a:r>
              <a:rPr lang="en-US" altLang="ko-KR" sz="1200" b="0" i="0" u="none" strike="noStrike" kern="1200" baseline="0" dirty="0">
                <a:solidFill>
                  <a:schemeClr val="tx1"/>
                </a:solidFill>
                <a:latin typeface="Arial" charset="0"/>
                <a:ea typeface="+mn-ea"/>
                <a:cs typeface="+mn-cs"/>
              </a:rPr>
              <a:t>, and the result is what is mathematically known as the </a:t>
            </a:r>
            <a:r>
              <a:rPr lang="en-US" altLang="ko-KR" sz="1200" b="1" i="0" u="none" strike="noStrike" kern="1200" baseline="0" dirty="0">
                <a:solidFill>
                  <a:schemeClr val="tx1"/>
                </a:solidFill>
                <a:latin typeface="Arial" charset="0"/>
                <a:ea typeface="+mn-ea"/>
                <a:cs typeface="+mn-cs"/>
              </a:rPr>
              <a:t>Cartesian product </a:t>
            </a:r>
            <a:r>
              <a:rPr lang="en-US" altLang="ko-KR" sz="1200" b="0" i="0" u="none" strike="noStrike" kern="1200" baseline="0" dirty="0">
                <a:solidFill>
                  <a:schemeClr val="tx1"/>
                </a:solidFill>
                <a:latin typeface="Arial" charset="0"/>
                <a:ea typeface="+mn-ea"/>
                <a:cs typeface="+mn-cs"/>
              </a:rPr>
              <a:t>of the rows in the tables, which means that this statement will just stick every row of one table together with every row of the second table.</a:t>
            </a:r>
          </a:p>
          <a:p>
            <a:r>
              <a:rPr lang="en-US" altLang="ko-KR" sz="1200" b="0" i="0" u="none" strike="noStrike" kern="1200" baseline="0" dirty="0">
                <a:solidFill>
                  <a:schemeClr val="tx1"/>
                </a:solidFill>
                <a:latin typeface="Arial" charset="0"/>
                <a:ea typeface="+mn-ea"/>
                <a:cs typeface="+mn-cs"/>
              </a:rPr>
              <a:t>This is </a:t>
            </a:r>
            <a:r>
              <a:rPr lang="en-US" altLang="ko-KR" sz="1200" b="0" i="0" u="sng" strike="noStrike" kern="1200" baseline="0" dirty="0">
                <a:solidFill>
                  <a:schemeClr val="tx1"/>
                </a:solidFill>
                <a:latin typeface="Arial" charset="0"/>
                <a:ea typeface="+mn-ea"/>
                <a:cs typeface="+mn-cs"/>
              </a:rPr>
              <a:t>illogical</a:t>
            </a:r>
            <a:r>
              <a:rPr lang="en-US" altLang="ko-KR" sz="1200" b="0" i="0" u="none" strike="noStrike" kern="1200" baseline="0" dirty="0">
                <a:solidFill>
                  <a:schemeClr val="tx1"/>
                </a:solidFill>
                <a:latin typeface="Arial" charset="0"/>
                <a:ea typeface="+mn-ea"/>
                <a:cs typeface="+mn-cs"/>
              </a:rPr>
              <a:t>—what we really need to do is to select </a:t>
            </a:r>
            <a:r>
              <a:rPr lang="en-US" altLang="ko-KR" sz="1200" b="0" i="0" u="sng" strike="noStrike" kern="1200" baseline="0" dirty="0">
                <a:solidFill>
                  <a:schemeClr val="tx1"/>
                </a:solidFill>
                <a:latin typeface="Arial" charset="0"/>
                <a:ea typeface="+mn-ea"/>
                <a:cs typeface="+mn-cs"/>
              </a:rPr>
              <a:t>only</a:t>
            </a:r>
            <a:r>
              <a:rPr lang="en-US" altLang="ko-KR" sz="1200" b="0" i="0" u="none" strike="noStrike" kern="1200" baseline="0" dirty="0">
                <a:solidFill>
                  <a:schemeClr val="tx1"/>
                </a:solidFill>
                <a:latin typeface="Arial" charset="0"/>
                <a:ea typeface="+mn-ea"/>
                <a:cs typeface="+mn-cs"/>
              </a:rPr>
              <a:t> those rows for which the </a:t>
            </a:r>
            <a:r>
              <a:rPr lang="en-US" altLang="ko-KR" sz="1200" b="0" i="0" u="none" strike="noStrike" kern="1200" baseline="0" dirty="0" err="1">
                <a:solidFill>
                  <a:schemeClr val="tx1"/>
                </a:solidFill>
                <a:latin typeface="Arial" charset="0"/>
                <a:ea typeface="+mn-ea"/>
                <a:cs typeface="+mn-cs"/>
              </a:rPr>
              <a:t>OrderNumber</a:t>
            </a:r>
            <a:r>
              <a:rPr lang="en-US" altLang="ko-KR" sz="1200" b="0" i="0" u="none" strike="noStrike" kern="1200" baseline="0" dirty="0">
                <a:solidFill>
                  <a:schemeClr val="tx1"/>
                </a:solidFill>
                <a:latin typeface="Arial" charset="0"/>
                <a:ea typeface="+mn-ea"/>
                <a:cs typeface="+mn-cs"/>
              </a:rPr>
              <a:t> of RETAIL_ORDER (primary key) matches the </a:t>
            </a:r>
            <a:r>
              <a:rPr lang="en-US" altLang="ko-KR" sz="1200" b="0" i="0" u="none" strike="noStrike" kern="1200" baseline="0" dirty="0" err="1">
                <a:solidFill>
                  <a:schemeClr val="tx1"/>
                </a:solidFill>
                <a:latin typeface="Arial" charset="0"/>
                <a:ea typeface="+mn-ea"/>
                <a:cs typeface="+mn-cs"/>
              </a:rPr>
              <a:t>OrderNumber</a:t>
            </a:r>
            <a:r>
              <a:rPr lang="en-US" altLang="ko-KR" sz="1200" b="0" i="0" u="none" strike="noStrike" kern="1200" baseline="0" dirty="0">
                <a:solidFill>
                  <a:schemeClr val="tx1"/>
                </a:solidFill>
                <a:latin typeface="Arial" charset="0"/>
                <a:ea typeface="+mn-ea"/>
                <a:cs typeface="+mn-cs"/>
              </a:rPr>
              <a:t> in ORDER_ITEM (foreign key). This is known as an </a:t>
            </a:r>
            <a:r>
              <a:rPr lang="en-US" altLang="ko-KR" sz="1200" b="1" i="0" u="sng" strike="noStrike" kern="1200" baseline="0" dirty="0">
                <a:solidFill>
                  <a:schemeClr val="tx1"/>
                </a:solidFill>
                <a:latin typeface="Arial" charset="0"/>
                <a:ea typeface="+mn-ea"/>
                <a:cs typeface="+mn-cs"/>
              </a:rPr>
              <a:t>inner</a:t>
            </a:r>
            <a:r>
              <a:rPr lang="en-US" altLang="ko-KR" sz="1200" b="1" i="0" u="none" strike="noStrike" kern="1200" baseline="0" dirty="0">
                <a:solidFill>
                  <a:schemeClr val="tx1"/>
                </a:solidFill>
                <a:latin typeface="Arial" charset="0"/>
                <a:ea typeface="+mn-ea"/>
                <a:cs typeface="+mn-cs"/>
              </a:rPr>
              <a:t> join</a:t>
            </a:r>
            <a:r>
              <a:rPr lang="en-US" altLang="ko-KR" sz="1200" b="0" i="0" u="none" strike="noStrike" kern="1200" baseline="0" dirty="0">
                <a:solidFill>
                  <a:schemeClr val="tx1"/>
                </a:solidFill>
                <a:latin typeface="Arial" charset="0"/>
                <a:ea typeface="+mn-ea"/>
                <a:cs typeface="+mn-cs"/>
              </a:rPr>
              <a:t>, and this is easy to do—we simply add an SQL WHERE clause to the query requiring that the values in the two columns are equal to each other as follows:</a:t>
            </a:r>
            <a:endParaRPr lang="en-US" altLang="ko-KR" dirty="0"/>
          </a:p>
          <a:p>
            <a:pPr eaLnBrk="1" hangingPunct="1"/>
            <a:endParaRPr lang="en-US" dirty="0"/>
          </a:p>
          <a:p>
            <a:pPr eaLnBrk="1" hangingPunct="1"/>
            <a:r>
              <a:rPr lang="en-US" altLang="ko-KR" sz="1800" b="1" i="0" u="none" strike="noStrike" baseline="0" dirty="0">
                <a:latin typeface="SimonciniGaramondStd"/>
              </a:rPr>
              <a:t>SKU</a:t>
            </a:r>
            <a:r>
              <a:rPr lang="en-US" altLang="ko-KR" sz="1800" b="0" i="0" u="none" strike="noStrike" baseline="0" dirty="0">
                <a:latin typeface="SimonciniGaramondStd"/>
              </a:rPr>
              <a:t> (Stock-Keeping Unit) </a:t>
            </a:r>
            <a:r>
              <a:rPr lang="ko-KR" altLang="en-US" b="0" i="0" dirty="0">
                <a:solidFill>
                  <a:srgbClr val="000000"/>
                </a:solidFill>
                <a:effectLst/>
                <a:latin typeface="Helvetica-Light"/>
              </a:rPr>
              <a:t>상품관리 또는 </a:t>
            </a:r>
            <a:r>
              <a:rPr lang="ko-KR" altLang="en-US" b="0" i="0" dirty="0">
                <a:solidFill>
                  <a:srgbClr val="FFFFFF"/>
                </a:solidFill>
                <a:effectLst/>
                <a:latin typeface="Helvetica-Light"/>
              </a:rPr>
              <a:t>재고관리를 위한 </a:t>
            </a:r>
            <a:r>
              <a:rPr lang="ko-KR" altLang="en-US" b="1" i="0" u="sng" dirty="0">
                <a:solidFill>
                  <a:srgbClr val="FFFFFF"/>
                </a:solidFill>
                <a:effectLst/>
                <a:latin typeface="Helvetica-Light"/>
              </a:rPr>
              <a:t>최소 분류 단위</a:t>
            </a:r>
            <a:r>
              <a:rPr lang="en-US" altLang="ko-KR" b="0" i="0" dirty="0">
                <a:solidFill>
                  <a:srgbClr val="FFFFFF"/>
                </a:solidFill>
                <a:effectLst/>
                <a:latin typeface="Helvetica-Light"/>
              </a:rPr>
              <a:t> (</a:t>
            </a:r>
            <a:r>
              <a:rPr lang="ko-KR" altLang="en-US" b="0" i="0" dirty="0">
                <a:solidFill>
                  <a:srgbClr val="FFFFFF"/>
                </a:solidFill>
                <a:effectLst/>
                <a:latin typeface="Helvetica-Light"/>
              </a:rPr>
              <a:t>식별자</a:t>
            </a:r>
            <a:r>
              <a:rPr lang="en-US" altLang="ko-KR" b="0" i="0" dirty="0">
                <a:solidFill>
                  <a:srgbClr val="FFFFFF"/>
                </a:solidFill>
                <a:effectLst/>
                <a:latin typeface="Helvetica-Light"/>
              </a:rPr>
              <a:t>, Code). </a:t>
            </a:r>
            <a:r>
              <a:rPr lang="ko-KR" altLang="en-US" dirty="0"/>
              <a:t>예를 들어</a:t>
            </a:r>
            <a:r>
              <a:rPr lang="en-US" altLang="ko-KR" dirty="0"/>
              <a:t>,</a:t>
            </a:r>
            <a:r>
              <a:rPr lang="ko-KR" altLang="en-US" dirty="0"/>
              <a:t> 상품 </a:t>
            </a:r>
            <a:r>
              <a:rPr lang="en-US" altLang="ko-KR" dirty="0"/>
              <a:t>A</a:t>
            </a:r>
            <a:r>
              <a:rPr lang="ko-KR" altLang="en-US" dirty="0"/>
              <a:t>가 </a:t>
            </a:r>
            <a:r>
              <a:rPr lang="en-US" altLang="ko-KR" dirty="0"/>
              <a:t>90, 100, 110 </a:t>
            </a:r>
            <a:r>
              <a:rPr lang="ko-KR" altLang="en-US" dirty="0"/>
              <a:t>사이즈가 있다면 </a:t>
            </a:r>
            <a:r>
              <a:rPr lang="en-US" altLang="ko-KR" dirty="0"/>
              <a:t>SKU</a:t>
            </a:r>
            <a:r>
              <a:rPr lang="ko-KR" altLang="en-US" dirty="0"/>
              <a:t>는 </a:t>
            </a:r>
            <a:r>
              <a:rPr lang="en-US" altLang="ko-KR" dirty="0"/>
              <a:t>3</a:t>
            </a:r>
            <a:r>
              <a:rPr lang="ko-KR" altLang="en-US" dirty="0"/>
              <a:t>개이다</a:t>
            </a:r>
            <a:r>
              <a:rPr lang="en-US" altLang="ko-KR" dirty="0"/>
              <a:t>. </a:t>
            </a:r>
            <a:r>
              <a:rPr lang="ko-KR" altLang="en-US" dirty="0"/>
              <a:t>코드는 </a:t>
            </a:r>
            <a:r>
              <a:rPr lang="en-US" altLang="ko-KR" dirty="0"/>
              <a:t>A-90, A-100, A-110 </a:t>
            </a:r>
            <a:r>
              <a:rPr lang="ko-KR" altLang="en-US" dirty="0"/>
              <a:t>이런 식으로 될 수 있다</a:t>
            </a:r>
            <a:r>
              <a:rPr lang="en-US" altLang="ko-KR" dirty="0"/>
              <a:t>.</a:t>
            </a:r>
            <a:endParaRPr lang="en-US" altLang="ko-KR" sz="1200" b="0" i="0" kern="1200" dirty="0">
              <a:solidFill>
                <a:srgbClr val="FFFFFF"/>
              </a:solidFill>
              <a:effectLst/>
              <a:latin typeface="Helvetica-Light"/>
              <a:ea typeface="+mn-ea"/>
              <a:cs typeface="+mn-cs"/>
            </a:endParaRPr>
          </a:p>
          <a:p>
            <a:r>
              <a:rPr lang="en-US" altLang="ko-KR" sz="1800" b="0" i="0" u="none" strike="noStrike" baseline="0" dirty="0">
                <a:solidFill>
                  <a:srgbClr val="000AFF"/>
                </a:solidFill>
                <a:latin typeface="HelveticaNeueLTW1G-Bd"/>
              </a:rPr>
              <a:t>The </a:t>
            </a:r>
            <a:r>
              <a:rPr lang="en-US" altLang="ko-KR" sz="1800" b="1" i="0" u="none" strike="noStrike" baseline="0" dirty="0">
                <a:solidFill>
                  <a:srgbClr val="000AFF"/>
                </a:solidFill>
                <a:latin typeface="HelveticaNeueLTW1G-Bd"/>
              </a:rPr>
              <a:t>SKU_DATA </a:t>
            </a:r>
            <a:r>
              <a:rPr lang="en-US" altLang="ko-KR" sz="1800" b="0" i="0" u="none" strike="noStrike" baseline="0" dirty="0">
                <a:solidFill>
                  <a:srgbClr val="000AFF"/>
                </a:solidFill>
                <a:latin typeface="HelveticaNeueLTW1G-Bd"/>
              </a:rPr>
              <a:t>Table: </a:t>
            </a:r>
            <a:r>
              <a:rPr lang="en-US" altLang="ko-KR" sz="1800" b="1" i="0" u="sng" strike="noStrike" baseline="0" dirty="0">
                <a:latin typeface="MentorPro-Light"/>
              </a:rPr>
              <a:t>Department</a:t>
            </a:r>
            <a:r>
              <a:rPr lang="en-US" altLang="ko-KR" sz="1800" b="0" i="0" u="none" strike="noStrike" baseline="0" dirty="0">
                <a:latin typeface="MentorPro-Light"/>
              </a:rPr>
              <a:t> (A Level in the </a:t>
            </a:r>
            <a:r>
              <a:rPr lang="en-US" altLang="ko-KR" sz="1800" b="0" i="0" u="none" strike="noStrike" baseline="0" dirty="0">
                <a:solidFill>
                  <a:srgbClr val="212121"/>
                </a:solidFill>
                <a:latin typeface="Arial" panose="020B0604020202020204" pitchFamily="34" charset="0"/>
              </a:rPr>
              <a:t>Merchandise Hierarchy, </a:t>
            </a:r>
            <a:r>
              <a:rPr lang="en-US" altLang="ko-KR" sz="1800" b="0" i="0" u="none" strike="noStrike" baseline="0">
                <a:solidFill>
                  <a:srgbClr val="212121"/>
                </a:solidFill>
                <a:latin typeface="Arial" panose="020B0604020202020204" pitchFamily="34" charset="0"/>
              </a:rPr>
              <a:t>See Below</a:t>
            </a:r>
            <a:r>
              <a:rPr lang="en-US" altLang="ko-KR" sz="1800" b="1" i="0" u="none" strike="noStrike" baseline="0">
                <a:solidFill>
                  <a:srgbClr val="212121"/>
                </a:solidFill>
                <a:latin typeface="Arial" panose="020B0604020202020204" pitchFamily="34" charset="0"/>
              </a:rPr>
              <a:t>) </a:t>
            </a:r>
            <a:r>
              <a:rPr lang="en-US" altLang="ko-KR" sz="1800" b="0" i="0" u="none" strike="noStrike" baseline="0" dirty="0">
                <a:latin typeface="MentorPro-Light"/>
              </a:rPr>
              <a:t>and </a:t>
            </a:r>
            <a:r>
              <a:rPr lang="en-US" altLang="ko-KR" sz="1800" b="0" i="0" u="sng" strike="noStrike" baseline="0" dirty="0">
                <a:latin typeface="MentorPro-Light"/>
              </a:rPr>
              <a:t>Buyer</a:t>
            </a:r>
            <a:r>
              <a:rPr lang="en-US" altLang="ko-KR" sz="1800" b="0" i="0" u="none" strike="noStrike" baseline="0" dirty="0">
                <a:latin typeface="MentorPro-Light"/>
              </a:rPr>
              <a:t> identify the department and individual who is responsible for </a:t>
            </a:r>
            <a:r>
              <a:rPr lang="en-US" altLang="ko-KR" sz="1800" b="0" i="0" u="sng" strike="noStrike" baseline="0" dirty="0">
                <a:latin typeface="MentorPro-Light"/>
              </a:rPr>
              <a:t>purchasing</a:t>
            </a:r>
            <a:r>
              <a:rPr lang="en-US" altLang="ko-KR" sz="1800" b="0" i="0" u="none" strike="noStrike" baseline="0" dirty="0">
                <a:latin typeface="MentorPro-Light"/>
              </a:rPr>
              <a:t> the product. [</a:t>
            </a:r>
            <a:r>
              <a:rPr lang="en-US" altLang="ko-KR" sz="1200" b="1" i="0" u="none" strike="noStrike" baseline="0" dirty="0">
                <a:latin typeface="SimonciniGaramondStd"/>
              </a:rPr>
              <a:t>Database Processing (15th Ed.)]</a:t>
            </a:r>
          </a:p>
          <a:p>
            <a:r>
              <a:rPr lang="en-US" altLang="ko-KR" sz="1800" b="0" i="0" u="sng" strike="noStrike" baseline="0" dirty="0">
                <a:solidFill>
                  <a:srgbClr val="313636"/>
                </a:solidFill>
                <a:latin typeface="Georgia" panose="02040502050405020303" pitchFamily="18" charset="0"/>
              </a:rPr>
              <a:t>Departments</a:t>
            </a:r>
            <a:r>
              <a:rPr lang="en-US" altLang="ko-KR" sz="1800" b="0" i="0" u="none" strike="noStrike" baseline="0" dirty="0">
                <a:solidFill>
                  <a:srgbClr val="313636"/>
                </a:solidFill>
                <a:latin typeface="Georgia" panose="02040502050405020303" pitchFamily="18" charset="0"/>
              </a:rPr>
              <a:t> are broad top-level </a:t>
            </a:r>
            <a:r>
              <a:rPr lang="en-US" altLang="ko-KR" sz="1800" b="1" i="0" u="none" strike="noStrike" baseline="0" dirty="0">
                <a:solidFill>
                  <a:srgbClr val="313636"/>
                </a:solidFill>
                <a:latin typeface="Georgia" panose="02040502050405020303" pitchFamily="18" charset="0"/>
              </a:rPr>
              <a:t>identifiers</a:t>
            </a:r>
            <a:r>
              <a:rPr lang="en-US" altLang="ko-KR" sz="1800" b="0" i="0" u="none" strike="noStrike" baseline="0" dirty="0">
                <a:solidFill>
                  <a:srgbClr val="313636"/>
                </a:solidFill>
                <a:latin typeface="Georgia" panose="02040502050405020303" pitchFamily="18" charset="0"/>
              </a:rPr>
              <a:t> that help you track merchandising and location within your store. You can use a </a:t>
            </a:r>
            <a:r>
              <a:rPr lang="en-US" altLang="ko-KR" sz="1800" b="0" i="0" u="sng" strike="noStrike" baseline="0" dirty="0">
                <a:solidFill>
                  <a:srgbClr val="313636"/>
                </a:solidFill>
                <a:latin typeface="Georgia" panose="02040502050405020303" pitchFamily="18" charset="0"/>
              </a:rPr>
              <a:t>Department</a:t>
            </a:r>
            <a:r>
              <a:rPr lang="en-US" altLang="ko-KR" sz="1800" b="0" i="0" u="none" strike="noStrike" baseline="0" dirty="0">
                <a:solidFill>
                  <a:srgbClr val="313636"/>
                </a:solidFill>
                <a:latin typeface="Georgia" panose="02040502050405020303" pitchFamily="18" charset="0"/>
              </a:rPr>
              <a:t> Identifier to quickly tell where an item will be located or displayed on the sales floor. If you use a department identifier in your </a:t>
            </a:r>
            <a:r>
              <a:rPr lang="en-US" altLang="ko-KR" sz="1800" b="1" i="0" u="none" strike="noStrike" baseline="0" dirty="0">
                <a:solidFill>
                  <a:srgbClr val="313636"/>
                </a:solidFill>
                <a:latin typeface="Georgia" panose="02040502050405020303" pitchFamily="18" charset="0"/>
              </a:rPr>
              <a:t>SKU</a:t>
            </a:r>
            <a:r>
              <a:rPr lang="en-US" altLang="ko-KR" sz="1800" b="0" i="0" u="none" strike="noStrike" baseline="0" dirty="0">
                <a:solidFill>
                  <a:srgbClr val="313636"/>
                </a:solidFill>
                <a:latin typeface="Georgia" panose="02040502050405020303" pitchFamily="18" charset="0"/>
              </a:rPr>
              <a:t> number, you can also segment sales reports by department to spot troubled areas of your store. [</a:t>
            </a:r>
            <a:r>
              <a:rPr lang="en-US" altLang="ko-KR" sz="1800" b="1" i="0" u="none" strike="noStrike" baseline="0" dirty="0">
                <a:solidFill>
                  <a:srgbClr val="313636"/>
                </a:solidFill>
                <a:latin typeface="Segoe UI" panose="020B0502040204020203" pitchFamily="34" charset="0"/>
              </a:rPr>
              <a:t>What Is an SKU Number? A Complete Guide, </a:t>
            </a:r>
            <a:r>
              <a:rPr lang="en-US" altLang="ko-KR" sz="1800" b="0" i="0" u="none" strike="noStrike" baseline="0" dirty="0">
                <a:solidFill>
                  <a:srgbClr val="000000"/>
                </a:solidFill>
                <a:latin typeface="Arial" panose="020B0604020202020204" pitchFamily="34" charset="0"/>
              </a:rPr>
              <a:t>https://fitsmallbusiness.com/sku-numbers/</a:t>
            </a:r>
            <a:r>
              <a:rPr lang="en-US" altLang="ko-KR" sz="1800" b="1" i="0" u="none" strike="noStrike" baseline="0" dirty="0">
                <a:solidFill>
                  <a:srgbClr val="313636"/>
                </a:solidFill>
                <a:latin typeface="Segoe UI" panose="020B0502040204020203" pitchFamily="34" charset="0"/>
              </a:rPr>
              <a:t>]</a:t>
            </a:r>
          </a:p>
          <a:p>
            <a:endParaRPr lang="en-US" altLang="ko-KR" sz="1200" b="1" kern="1200" dirty="0">
              <a:solidFill>
                <a:schemeClr val="tx1"/>
              </a:solidFill>
              <a:latin typeface="Arial" charset="0"/>
              <a:ea typeface="+mn-ea"/>
              <a:cs typeface="+mn-cs"/>
            </a:endParaRPr>
          </a:p>
          <a:p>
            <a:pPr eaLnBrk="1" hangingPunct="1"/>
            <a:r>
              <a:rPr lang="en-US" altLang="ko-KR" sz="1200" b="1" kern="1200" dirty="0">
                <a:solidFill>
                  <a:schemeClr val="tx1"/>
                </a:solidFill>
                <a:latin typeface="Arial" charset="0"/>
                <a:ea typeface="+mn-ea"/>
                <a:cs typeface="+mn-cs"/>
              </a:rPr>
              <a:t>extended price</a:t>
            </a:r>
            <a:r>
              <a:rPr lang="ko-KR" altLang="en-US" sz="1200" b="0" kern="1200" dirty="0">
                <a:solidFill>
                  <a:schemeClr val="tx1"/>
                </a:solidFill>
                <a:latin typeface="Arial" charset="0"/>
                <a:ea typeface="+mn-ea"/>
                <a:cs typeface="+mn-cs"/>
              </a:rPr>
              <a:t> </a:t>
            </a:r>
            <a:r>
              <a:rPr lang="en-US" altLang="ko-KR" sz="1200" b="0" kern="1200" dirty="0">
                <a:solidFill>
                  <a:schemeClr val="tx1"/>
                </a:solidFill>
                <a:latin typeface="Arial" charset="0"/>
                <a:ea typeface="+mn-ea"/>
                <a:cs typeface="+mn-cs"/>
              </a:rPr>
              <a:t>(</a:t>
            </a:r>
            <a:r>
              <a:rPr lang="ko-KR" altLang="en-US" sz="1200" b="0" kern="1200" dirty="0">
                <a:solidFill>
                  <a:schemeClr val="tx1"/>
                </a:solidFill>
                <a:latin typeface="Arial" charset="0"/>
                <a:ea typeface="+mn-ea"/>
                <a:cs typeface="+mn-cs"/>
              </a:rPr>
              <a:t>단가와 수량을 곱한</a:t>
            </a:r>
            <a:r>
              <a:rPr lang="en-US" altLang="ko-KR" sz="1200" b="0" kern="1200" dirty="0">
                <a:solidFill>
                  <a:schemeClr val="tx1"/>
                </a:solidFill>
                <a:latin typeface="Arial" charset="0"/>
                <a:ea typeface="+mn-ea"/>
                <a:cs typeface="+mn-cs"/>
              </a:rPr>
              <a:t>) </a:t>
            </a:r>
            <a:r>
              <a:rPr lang="ko-KR" altLang="en-US" sz="1200" b="0" kern="1200" dirty="0">
                <a:solidFill>
                  <a:schemeClr val="tx1"/>
                </a:solidFill>
                <a:latin typeface="Arial" charset="0"/>
                <a:ea typeface="+mn-ea"/>
                <a:cs typeface="+mn-cs"/>
              </a:rPr>
              <a:t>총 금액</a:t>
            </a:r>
            <a:endParaRPr lang="en-US" altLang="ko-KR" sz="1200" b="0" kern="1200" dirty="0">
              <a:solidFill>
                <a:schemeClr val="tx1"/>
              </a:solidFill>
              <a:latin typeface="Arial" charset="0"/>
              <a:ea typeface="+mn-ea"/>
              <a:cs typeface="+mn-cs"/>
            </a:endParaRPr>
          </a:p>
          <a:p>
            <a:pPr algn="l" fontAlgn="base"/>
            <a:endParaRPr lang="en-US" altLang="ko-KR" b="0" i="0" u="none" dirty="0">
              <a:solidFill>
                <a:srgbClr val="3A3A3A"/>
              </a:solidFill>
              <a:effectLst/>
              <a:latin typeface="Changa One"/>
            </a:endParaRPr>
          </a:p>
          <a:p>
            <a:pPr algn="l" fontAlgn="base"/>
            <a:r>
              <a:rPr lang="en-US" altLang="ko-KR" b="0" i="0" u="none" dirty="0">
                <a:solidFill>
                  <a:srgbClr val="3A3A3A"/>
                </a:solidFill>
                <a:effectLst/>
                <a:latin typeface="Changa One"/>
              </a:rPr>
              <a:t>Sample of a </a:t>
            </a:r>
            <a:r>
              <a:rPr lang="en-US" altLang="ko-KR" b="1" i="0" u="none" dirty="0">
                <a:solidFill>
                  <a:srgbClr val="3A3A3A"/>
                </a:solidFill>
                <a:effectLst/>
                <a:latin typeface="Changa One"/>
              </a:rPr>
              <a:t>Merchandise Hierarchy</a:t>
            </a:r>
          </a:p>
          <a:p>
            <a:pPr algn="l" fontAlgn="base">
              <a:buFont typeface="Arial" panose="020B0604020202020204" pitchFamily="34" charset="0"/>
              <a:buChar char="•"/>
            </a:pPr>
            <a:r>
              <a:rPr lang="en-US" altLang="ko-KR" b="1" i="0" dirty="0">
                <a:solidFill>
                  <a:srgbClr val="121212"/>
                </a:solidFill>
                <a:effectLst/>
                <a:latin typeface="IBM Plex Sans" panose="020B0604020202020204" pitchFamily="34" charset="0"/>
              </a:rPr>
              <a:t> Division</a:t>
            </a:r>
            <a:r>
              <a:rPr lang="en-US" altLang="ko-KR" b="0" i="0" dirty="0">
                <a:solidFill>
                  <a:srgbClr val="121212"/>
                </a:solidFill>
                <a:effectLst/>
                <a:latin typeface="IBM Plex Sans" panose="020B0604020202020204" pitchFamily="34" charset="0"/>
              </a:rPr>
              <a:t>: Could include fashion, Home Furnishing, Appliances,.. </a:t>
            </a:r>
            <a:r>
              <a:rPr lang="en-US" altLang="ko-KR" b="0" i="0" dirty="0" err="1">
                <a:solidFill>
                  <a:srgbClr val="121212"/>
                </a:solidFill>
                <a:effectLst/>
                <a:latin typeface="IBM Plex Sans" panose="020B0604020202020204" pitchFamily="34" charset="0"/>
              </a:rPr>
              <a:t>etc</a:t>
            </a:r>
            <a:endParaRPr lang="en-US" altLang="ko-KR" b="0" i="0" dirty="0">
              <a:solidFill>
                <a:srgbClr val="121212"/>
              </a:solidFill>
              <a:effectLst/>
              <a:latin typeface="IBM Plex Sans" panose="020B0604020202020204" pitchFamily="34" charset="0"/>
            </a:endParaRPr>
          </a:p>
          <a:p>
            <a:pPr algn="l" fontAlgn="base">
              <a:buFont typeface="Arial" panose="020B0604020202020204" pitchFamily="34" charset="0"/>
              <a:buChar char="•"/>
            </a:pPr>
            <a:r>
              <a:rPr lang="en-US" altLang="ko-KR" b="1" i="0" dirty="0">
                <a:solidFill>
                  <a:srgbClr val="121212"/>
                </a:solidFill>
                <a:effectLst/>
                <a:latin typeface="IBM Plex Sans" panose="020B0604020202020204" pitchFamily="34" charset="0"/>
              </a:rPr>
              <a:t> Group</a:t>
            </a:r>
            <a:r>
              <a:rPr lang="en-US" altLang="ko-KR" b="0" i="0" dirty="0">
                <a:solidFill>
                  <a:srgbClr val="121212"/>
                </a:solidFill>
                <a:effectLst/>
                <a:latin typeface="IBM Plex Sans" panose="020B0604020202020204" pitchFamily="34" charset="0"/>
              </a:rPr>
              <a:t>: Under fashion this could include: Apparel, accessories, ..</a:t>
            </a:r>
            <a:r>
              <a:rPr lang="en-US" altLang="ko-KR" b="0" i="0" dirty="0" err="1">
                <a:solidFill>
                  <a:srgbClr val="121212"/>
                </a:solidFill>
                <a:effectLst/>
                <a:latin typeface="IBM Plex Sans" panose="020B0604020202020204" pitchFamily="34" charset="0"/>
              </a:rPr>
              <a:t>etc</a:t>
            </a:r>
            <a:endParaRPr lang="en-US" altLang="ko-KR" b="0" i="0" dirty="0">
              <a:solidFill>
                <a:srgbClr val="121212"/>
              </a:solidFill>
              <a:effectLst/>
              <a:latin typeface="IBM Plex Sans" panose="020B0604020202020204" pitchFamily="34" charset="0"/>
            </a:endParaRPr>
          </a:p>
          <a:p>
            <a:pPr algn="l" fontAlgn="base">
              <a:buFont typeface="Arial" panose="020B0604020202020204" pitchFamily="34" charset="0"/>
              <a:buChar char="•"/>
            </a:pPr>
            <a:r>
              <a:rPr lang="en-US" altLang="ko-KR" b="1" i="0" dirty="0">
                <a:solidFill>
                  <a:srgbClr val="121212"/>
                </a:solidFill>
                <a:effectLst/>
                <a:latin typeface="IBM Plex Sans" panose="020B0604020202020204" pitchFamily="34" charset="0"/>
              </a:rPr>
              <a:t> </a:t>
            </a:r>
            <a:r>
              <a:rPr lang="en-US" altLang="ko-KR" b="1" i="0" u="sng" dirty="0">
                <a:solidFill>
                  <a:srgbClr val="121212"/>
                </a:solidFill>
                <a:effectLst/>
                <a:latin typeface="IBM Plex Sans" panose="020B0604020202020204" pitchFamily="34" charset="0"/>
              </a:rPr>
              <a:t>Department</a:t>
            </a:r>
            <a:r>
              <a:rPr lang="en-US" altLang="ko-KR" b="0" i="0" dirty="0">
                <a:solidFill>
                  <a:srgbClr val="121212"/>
                </a:solidFill>
                <a:effectLst/>
                <a:latin typeface="IBM Plex Sans" panose="020B0604020202020204" pitchFamily="34" charset="0"/>
              </a:rPr>
              <a:t>: Under apparel this could include: </a:t>
            </a:r>
            <a:r>
              <a:rPr lang="en-US" altLang="ko-KR" b="1" i="0" u="sng" dirty="0">
                <a:solidFill>
                  <a:srgbClr val="121212"/>
                </a:solidFill>
                <a:effectLst/>
                <a:latin typeface="IBM Plex Sans" panose="020B0604020202020204" pitchFamily="34" charset="0"/>
              </a:rPr>
              <a:t>Men’s wear</a:t>
            </a:r>
            <a:r>
              <a:rPr lang="en-US" altLang="ko-KR" b="0" i="0" dirty="0">
                <a:solidFill>
                  <a:srgbClr val="121212"/>
                </a:solidFill>
                <a:effectLst/>
                <a:latin typeface="IBM Plex Sans" panose="020B0604020202020204" pitchFamily="34" charset="0"/>
              </a:rPr>
              <a:t>, women’s wear, kids,..</a:t>
            </a:r>
            <a:r>
              <a:rPr lang="en-US" altLang="ko-KR" b="0" i="0" dirty="0" err="1">
                <a:solidFill>
                  <a:srgbClr val="121212"/>
                </a:solidFill>
                <a:effectLst/>
                <a:latin typeface="IBM Plex Sans" panose="020B0604020202020204" pitchFamily="34" charset="0"/>
              </a:rPr>
              <a:t>etc</a:t>
            </a:r>
            <a:r>
              <a:rPr lang="en-US" altLang="ko-KR" b="0" i="0" dirty="0">
                <a:solidFill>
                  <a:srgbClr val="121212"/>
                </a:solidFill>
                <a:effectLst/>
                <a:latin typeface="IBM Plex Sans" panose="020B0604020202020204" pitchFamily="34" charset="0"/>
              </a:rPr>
              <a:t>.</a:t>
            </a:r>
          </a:p>
          <a:p>
            <a:pPr algn="l" fontAlgn="base">
              <a:buFont typeface="Arial" panose="020B0604020202020204" pitchFamily="34" charset="0"/>
              <a:buChar char="•"/>
            </a:pPr>
            <a:r>
              <a:rPr lang="en-US" altLang="ko-KR" b="1" i="0" dirty="0">
                <a:solidFill>
                  <a:srgbClr val="121212"/>
                </a:solidFill>
                <a:effectLst/>
                <a:latin typeface="IBM Plex Sans" panose="020B0604020202020204" pitchFamily="34" charset="0"/>
              </a:rPr>
              <a:t> Class</a:t>
            </a:r>
            <a:r>
              <a:rPr lang="en-US" altLang="ko-KR" b="0" i="0" dirty="0">
                <a:solidFill>
                  <a:srgbClr val="121212"/>
                </a:solidFill>
                <a:effectLst/>
                <a:latin typeface="IBM Plex Sans" panose="020B0604020202020204" pitchFamily="34" charset="0"/>
              </a:rPr>
              <a:t>: Under men’s wear this could include: t-shirts, pants, jackets,.. etc.</a:t>
            </a:r>
          </a:p>
          <a:p>
            <a:pPr algn="l" fontAlgn="base">
              <a:buFont typeface="Arial" panose="020B0604020202020204" pitchFamily="34" charset="0"/>
              <a:buChar char="•"/>
            </a:pPr>
            <a:r>
              <a:rPr lang="en-US" altLang="ko-KR" b="1" i="0" dirty="0">
                <a:solidFill>
                  <a:srgbClr val="121212"/>
                </a:solidFill>
                <a:effectLst/>
                <a:latin typeface="IBM Plex Sans" panose="020B0604020202020204" pitchFamily="34" charset="0"/>
              </a:rPr>
              <a:t> Subclass</a:t>
            </a:r>
            <a:r>
              <a:rPr lang="en-US" altLang="ko-KR" b="0" i="0" dirty="0">
                <a:solidFill>
                  <a:srgbClr val="121212"/>
                </a:solidFill>
                <a:effectLst/>
                <a:latin typeface="IBM Plex Sans" panose="020B0604020202020204" pitchFamily="34" charset="0"/>
              </a:rPr>
              <a:t>: Under t-shirts this could include: short sleeve, long sleeve, sleeveless,… etc.</a:t>
            </a:r>
          </a:p>
          <a:p>
            <a:pPr eaLnBrk="1" hangingPunct="1"/>
            <a:endParaRPr lang="en-US" dirty="0"/>
          </a:p>
        </p:txBody>
      </p:sp>
      <p:sp>
        <p:nvSpPr>
          <p:cNvPr id="88067" name="Slide Number Placeholder 3"/>
          <p:cNvSpPr>
            <a:spLocks noGrp="1"/>
          </p:cNvSpPr>
          <p:nvPr>
            <p:ph type="sldNum" sz="quarter" idx="5"/>
          </p:nvPr>
        </p:nvSpPr>
        <p:spPr>
          <a:noFill/>
        </p:spPr>
        <p:txBody>
          <a:bodyPr/>
          <a:lstStyle/>
          <a:p>
            <a:fld id="{2B6752CC-673E-4D12-AC41-DA09CCEEC702}" type="slidenum">
              <a:rPr lang="en-US" smtClean="0">
                <a:cs typeface="Arial" charset="0"/>
              </a:rPr>
              <a:pPr/>
              <a:t>46</a:t>
            </a:fld>
            <a:endParaRPr lang="en-US" dirty="0">
              <a:cs typeface="Arial" charset="0"/>
            </a:endParaRPr>
          </a:p>
        </p:txBody>
      </p:sp>
    </p:spTree>
    <p:extLst>
      <p:ext uri="{BB962C8B-B14F-4D97-AF65-F5344CB8AC3E}">
        <p14:creationId xmlns:p14="http://schemas.microsoft.com/office/powerpoint/2010/main" val="12470922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p:spPr>
        <p:txBody>
          <a:bodyPr/>
          <a:lstStyle/>
          <a:p>
            <a:pPr eaLnBrk="1" hangingPunct="1"/>
            <a:endParaRPr lang="en-US" dirty="0"/>
          </a:p>
        </p:txBody>
      </p:sp>
      <p:sp>
        <p:nvSpPr>
          <p:cNvPr id="88067" name="Slide Number Placeholder 3"/>
          <p:cNvSpPr>
            <a:spLocks noGrp="1"/>
          </p:cNvSpPr>
          <p:nvPr>
            <p:ph type="sldNum" sz="quarter" idx="5"/>
          </p:nvPr>
        </p:nvSpPr>
        <p:spPr>
          <a:noFill/>
        </p:spPr>
        <p:txBody>
          <a:bodyPr/>
          <a:lstStyle/>
          <a:p>
            <a:fld id="{2B6752CC-673E-4D12-AC41-DA09CCEEC702}" type="slidenum">
              <a:rPr lang="en-US" smtClean="0">
                <a:cs typeface="Arial" charset="0"/>
              </a:rPr>
              <a:pPr/>
              <a:t>47</a:t>
            </a:fld>
            <a:endParaRPr lang="en-US" dirty="0">
              <a:cs typeface="Arial" charset="0"/>
            </a:endParaRPr>
          </a:p>
        </p:txBody>
      </p:sp>
    </p:spTree>
    <p:extLst>
      <p:ext uri="{BB962C8B-B14F-4D97-AF65-F5344CB8AC3E}">
        <p14:creationId xmlns:p14="http://schemas.microsoft.com/office/powerpoint/2010/main" val="31133188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p:spPr>
        <p:txBody>
          <a:bodyPr/>
          <a:lstStyle/>
          <a:p>
            <a:pPr eaLnBrk="1" hangingPunct="1"/>
            <a:endParaRPr lang="en-US" dirty="0"/>
          </a:p>
        </p:txBody>
      </p:sp>
      <p:sp>
        <p:nvSpPr>
          <p:cNvPr id="88067" name="Slide Number Placeholder 3"/>
          <p:cNvSpPr>
            <a:spLocks noGrp="1"/>
          </p:cNvSpPr>
          <p:nvPr>
            <p:ph type="sldNum" sz="quarter" idx="5"/>
          </p:nvPr>
        </p:nvSpPr>
        <p:spPr>
          <a:noFill/>
        </p:spPr>
        <p:txBody>
          <a:bodyPr/>
          <a:lstStyle/>
          <a:p>
            <a:fld id="{2B6752CC-673E-4D12-AC41-DA09CCEEC702}" type="slidenum">
              <a:rPr lang="en-US" smtClean="0">
                <a:cs typeface="Arial" charset="0"/>
              </a:rPr>
              <a:pPr/>
              <a:t>48</a:t>
            </a:fld>
            <a:endParaRPr lang="en-US" dirty="0">
              <a:cs typeface="Arial" charset="0"/>
            </a:endParaRPr>
          </a:p>
        </p:txBody>
      </p:sp>
    </p:spTree>
    <p:extLst>
      <p:ext uri="{BB962C8B-B14F-4D97-AF65-F5344CB8AC3E}">
        <p14:creationId xmlns:p14="http://schemas.microsoft.com/office/powerpoint/2010/main" val="12470922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p:spPr>
        <p:txBody>
          <a:bodyPr/>
          <a:lstStyle/>
          <a:p>
            <a:pPr eaLnBrk="1" hangingPunct="1"/>
            <a:endParaRPr lang="en-US" dirty="0"/>
          </a:p>
        </p:txBody>
      </p:sp>
      <p:sp>
        <p:nvSpPr>
          <p:cNvPr id="88067" name="Slide Number Placeholder 3"/>
          <p:cNvSpPr>
            <a:spLocks noGrp="1"/>
          </p:cNvSpPr>
          <p:nvPr>
            <p:ph type="sldNum" sz="quarter" idx="5"/>
          </p:nvPr>
        </p:nvSpPr>
        <p:spPr>
          <a:noFill/>
        </p:spPr>
        <p:txBody>
          <a:bodyPr/>
          <a:lstStyle/>
          <a:p>
            <a:fld id="{2B6752CC-673E-4D12-AC41-DA09CCEEC702}" type="slidenum">
              <a:rPr lang="en-US" smtClean="0">
                <a:cs typeface="Arial" charset="0"/>
              </a:rPr>
              <a:pPr/>
              <a:t>49</a:t>
            </a:fld>
            <a:endParaRPr lang="en-US" dirty="0">
              <a:cs typeface="Arial" charset="0"/>
            </a:endParaRPr>
          </a:p>
        </p:txBody>
      </p:sp>
    </p:spTree>
    <p:extLst>
      <p:ext uri="{BB962C8B-B14F-4D97-AF65-F5344CB8AC3E}">
        <p14:creationId xmlns:p14="http://schemas.microsoft.com/office/powerpoint/2010/main" val="1247092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a:ln/>
        </p:spPr>
      </p:sp>
      <p:sp>
        <p:nvSpPr>
          <p:cNvPr id="24578" name="Notes Placeholder 2"/>
          <p:cNvSpPr>
            <a:spLocks noGrp="1"/>
          </p:cNvSpPr>
          <p:nvPr>
            <p:ph type="body" idx="1"/>
          </p:nvPr>
        </p:nvSpPr>
        <p:spPr>
          <a:noFill/>
          <a:ln/>
        </p:spPr>
        <p:txBody>
          <a:bodyPr/>
          <a:lstStyle/>
          <a:p>
            <a:pPr algn="l"/>
            <a:r>
              <a:rPr lang="en-US" altLang="ko-KR" sz="1200" b="0" i="0" u="none" strike="noStrike" baseline="0" dirty="0">
                <a:latin typeface="TradeGothicLTPro"/>
              </a:rPr>
              <a:t>• </a:t>
            </a:r>
            <a:r>
              <a:rPr lang="en-US" altLang="ko-KR" sz="1200" b="1" i="0" u="none" strike="noStrike" baseline="0" dirty="0">
                <a:latin typeface="TradeGothicLTPro-Bold"/>
              </a:rPr>
              <a:t>SQL/Persistent stored modules (SQL/PSM) </a:t>
            </a:r>
            <a:r>
              <a:rPr lang="en-US" altLang="ko-KR" sz="1200" b="0" i="0" u="none" strike="noStrike" baseline="0" dirty="0">
                <a:latin typeface="TradeGothicLTPro"/>
              </a:rPr>
              <a:t>statements, which extend SQL by adding procedural programming capabilities, such as </a:t>
            </a:r>
            <a:r>
              <a:rPr lang="en-US" altLang="ko-KR" sz="1200" b="1" i="0" u="none" strike="noStrike" baseline="0" dirty="0">
                <a:latin typeface="TradeGothicLTPro"/>
              </a:rPr>
              <a:t>variables</a:t>
            </a:r>
            <a:r>
              <a:rPr lang="en-US" altLang="ko-KR" sz="1200" b="0" i="0" u="none" strike="noStrike" baseline="0" dirty="0">
                <a:latin typeface="TradeGothicLTPro"/>
              </a:rPr>
              <a:t> and flow-of-control statements, that provide some programmability within the SQL framework.</a:t>
            </a:r>
          </a:p>
          <a:p>
            <a:pPr algn="l"/>
            <a:endParaRPr lang="en-US" sz="1200" b="0" i="0" u="none" strike="noStrike" baseline="0" dirty="0">
              <a:latin typeface="TradeGothicLTPro"/>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1200" b="0" i="0" kern="1200" dirty="0">
                <a:solidFill>
                  <a:schemeClr val="tx1"/>
                </a:solidFill>
                <a:effectLst/>
                <a:latin typeface="Arial" charset="0"/>
                <a:ea typeface="+mn-ea"/>
                <a:cs typeface="+mn-cs"/>
                <a:hlinkClick r:id="rId3"/>
              </a:rPr>
              <a:t>M</a:t>
            </a:r>
            <a:r>
              <a:rPr lang="en-US" altLang="ko-KR" sz="1200" b="0" i="0" kern="1200" dirty="0">
                <a:solidFill>
                  <a:schemeClr val="tx1"/>
                </a:solidFill>
                <a:effectLst/>
                <a:latin typeface="Arial" charset="0"/>
                <a:ea typeface="+mn-ea"/>
                <a:cs typeface="+mn-cs"/>
              </a:rPr>
              <a:t>odification </a:t>
            </a:r>
            <a:r>
              <a:rPr lang="ko-KR" altLang="en-US" sz="1200" b="1" u="none" strike="noStrike" kern="1200" dirty="0">
                <a:solidFill>
                  <a:schemeClr val="tx1"/>
                </a:solidFill>
                <a:effectLst/>
                <a:latin typeface="Arial" charset="0"/>
                <a:ea typeface="+mn-ea"/>
                <a:cs typeface="+mn-cs"/>
                <a:hlinkClick r:id="rId3"/>
              </a:rPr>
              <a:t>調整 </a:t>
            </a:r>
            <a:r>
              <a:rPr lang="ko-KR" altLang="en-US" sz="1200" b="1" u="sng" kern="1200" dirty="0">
                <a:solidFill>
                  <a:schemeClr val="tx1"/>
                </a:solidFill>
                <a:effectLst/>
                <a:latin typeface="Arial" charset="0"/>
                <a:ea typeface="+mn-ea"/>
                <a:cs typeface="+mn-cs"/>
                <a:hlinkClick r:id="rId3"/>
              </a:rPr>
              <a:t>조정</a:t>
            </a:r>
            <a:r>
              <a:rPr lang="ko-KR" altLang="en-US" sz="1200" b="1" u="sng" kern="1200" dirty="0">
                <a:solidFill>
                  <a:schemeClr val="tx1"/>
                </a:solidFill>
                <a:effectLst/>
                <a:latin typeface="Arial" charset="0"/>
                <a:ea typeface="+mn-ea"/>
                <a:cs typeface="+mn-cs"/>
              </a:rPr>
              <a:t> </a:t>
            </a:r>
            <a:r>
              <a:rPr lang="en-US" altLang="ko-KR" sz="1200" b="1" u="sng"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고르지 못한 것이나 과부족</a:t>
            </a:r>
            <a:r>
              <a:rPr lang="en-US" altLang="ko-KR" sz="1200" b="0" i="0" kern="1200" dirty="0">
                <a:solidFill>
                  <a:schemeClr val="tx1"/>
                </a:solidFill>
                <a:effectLst/>
                <a:latin typeface="Arial" charset="0"/>
                <a:ea typeface="+mn-ea"/>
                <a:cs typeface="+mn-cs"/>
              </a:rPr>
              <a:t>(</a:t>
            </a:r>
            <a:r>
              <a:rPr lang="ko-KR" altLang="en-US" sz="1200" b="0" i="0" u="none" strike="noStrike" kern="1200" dirty="0">
                <a:solidFill>
                  <a:schemeClr val="tx1"/>
                </a:solidFill>
                <a:effectLst/>
                <a:latin typeface="Arial" charset="0"/>
                <a:ea typeface="+mn-ea"/>
                <a:cs typeface="+mn-cs"/>
                <a:hlinkClick r:id="rId4"/>
              </a:rPr>
              <a:t>過</a:t>
            </a:r>
            <a:r>
              <a:rPr lang="ko-KR" altLang="en-US" sz="1200" b="0" i="0" u="none" strike="noStrike" kern="1200" dirty="0">
                <a:solidFill>
                  <a:schemeClr val="tx1"/>
                </a:solidFill>
                <a:effectLst/>
                <a:latin typeface="Arial" charset="0"/>
                <a:ea typeface="+mn-ea"/>
                <a:cs typeface="+mn-cs"/>
                <a:hlinkClick r:id="rId5"/>
              </a:rPr>
              <a:t>不</a:t>
            </a:r>
            <a:r>
              <a:rPr lang="ko-KR" altLang="en-US" sz="1200" b="0" i="0" u="none" strike="noStrike" kern="1200" dirty="0">
                <a:solidFill>
                  <a:schemeClr val="tx1"/>
                </a:solidFill>
                <a:effectLst/>
                <a:latin typeface="Arial" charset="0"/>
                <a:ea typeface="+mn-ea"/>
                <a:cs typeface="+mn-cs"/>
                <a:hlinkClick r:id="rId6"/>
              </a:rPr>
              <a:t>足</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이 있는 것 따위를 알맞게 조절</a:t>
            </a:r>
            <a:r>
              <a:rPr lang="en-US" altLang="ko-KR" sz="1200" b="0" i="0" kern="1200" dirty="0">
                <a:solidFill>
                  <a:schemeClr val="tx1"/>
                </a:solidFill>
                <a:effectLst/>
                <a:latin typeface="Arial" charset="0"/>
                <a:ea typeface="+mn-ea"/>
                <a:cs typeface="+mn-cs"/>
              </a:rPr>
              <a:t>(</a:t>
            </a:r>
            <a:r>
              <a:rPr lang="ko-KR" altLang="en-US" sz="1200" b="0" i="0" u="none" strike="noStrike" kern="1200" dirty="0">
                <a:solidFill>
                  <a:schemeClr val="tx1"/>
                </a:solidFill>
                <a:effectLst/>
                <a:latin typeface="Arial" charset="0"/>
                <a:ea typeface="+mn-ea"/>
                <a:cs typeface="+mn-cs"/>
                <a:hlinkClick r:id="rId7"/>
              </a:rPr>
              <a:t>調</a:t>
            </a:r>
            <a:r>
              <a:rPr lang="ko-KR" altLang="en-US" sz="1200" b="0" i="0" u="none" strike="noStrike" kern="1200" dirty="0">
                <a:solidFill>
                  <a:schemeClr val="tx1"/>
                </a:solidFill>
                <a:effectLst/>
                <a:latin typeface="Arial" charset="0"/>
                <a:ea typeface="+mn-ea"/>
                <a:cs typeface="+mn-cs"/>
                <a:hlinkClick r:id="rId8"/>
              </a:rPr>
              <a:t>節</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하여 정상</a:t>
            </a:r>
            <a:r>
              <a:rPr lang="en-US" altLang="ko-KR" sz="1200" b="0" i="0" kern="1200" dirty="0">
                <a:solidFill>
                  <a:schemeClr val="tx1"/>
                </a:solidFill>
                <a:effectLst/>
                <a:latin typeface="Arial" charset="0"/>
                <a:ea typeface="+mn-ea"/>
                <a:cs typeface="+mn-cs"/>
              </a:rPr>
              <a:t>(</a:t>
            </a:r>
            <a:r>
              <a:rPr lang="ko-KR" altLang="en-US" sz="1200" b="0" i="0" u="none" strike="noStrike" kern="1200" dirty="0">
                <a:solidFill>
                  <a:schemeClr val="tx1"/>
                </a:solidFill>
                <a:effectLst/>
                <a:latin typeface="Arial" charset="0"/>
                <a:ea typeface="+mn-ea"/>
                <a:cs typeface="+mn-cs"/>
                <a:hlinkClick r:id="rId9"/>
              </a:rPr>
              <a:t>正</a:t>
            </a:r>
            <a:r>
              <a:rPr lang="ko-KR" altLang="en-US" sz="1200" b="0" i="0" u="none" strike="noStrike" kern="1200" dirty="0">
                <a:solidFill>
                  <a:schemeClr val="tx1"/>
                </a:solidFill>
                <a:effectLst/>
                <a:latin typeface="Arial" charset="0"/>
                <a:ea typeface="+mn-ea"/>
                <a:cs typeface="+mn-cs"/>
                <a:hlinkClick r:id="rId10"/>
              </a:rPr>
              <a:t>常</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상태</a:t>
            </a:r>
            <a:r>
              <a:rPr lang="en-US" altLang="ko-KR" sz="1200" b="0" i="0" kern="1200" dirty="0">
                <a:solidFill>
                  <a:schemeClr val="tx1"/>
                </a:solidFill>
                <a:effectLst/>
                <a:latin typeface="Arial" charset="0"/>
                <a:ea typeface="+mn-ea"/>
                <a:cs typeface="+mn-cs"/>
              </a:rPr>
              <a:t>(</a:t>
            </a:r>
            <a:r>
              <a:rPr lang="ko-KR" altLang="en-US" sz="1200" b="0" i="0" u="none" strike="noStrike" kern="1200" dirty="0">
                <a:solidFill>
                  <a:schemeClr val="tx1"/>
                </a:solidFill>
                <a:effectLst/>
                <a:latin typeface="Arial" charset="0"/>
                <a:ea typeface="+mn-ea"/>
                <a:cs typeface="+mn-cs"/>
                <a:hlinkClick r:id="rId11"/>
              </a:rPr>
              <a:t>狀</a:t>
            </a:r>
            <a:r>
              <a:rPr lang="ko-KR" altLang="en-US" sz="1200" b="0" i="0" u="none" strike="noStrike" kern="1200" dirty="0">
                <a:solidFill>
                  <a:schemeClr val="tx1"/>
                </a:solidFill>
                <a:effectLst/>
                <a:latin typeface="Arial" charset="0"/>
                <a:ea typeface="+mn-ea"/>
                <a:cs typeface="+mn-cs"/>
                <a:hlinkClick r:id="rId12"/>
              </a:rPr>
              <a:t>態</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가 되게 함</a:t>
            </a:r>
            <a:endParaRPr lang="en-US" altLang="ko-KR" sz="1200" b="0" i="0" kern="1200" dirty="0">
              <a:solidFill>
                <a:schemeClr val="tx1"/>
              </a:solidFill>
              <a:effectLst/>
              <a:latin typeface="Arial" charset="0"/>
              <a:ea typeface="+mn-ea"/>
              <a:cs typeface="+mn-cs"/>
            </a:endParaRPr>
          </a:p>
          <a:p>
            <a:r>
              <a:rPr lang="en-US" altLang="ko-KR" sz="1200" b="1" u="sng" dirty="0">
                <a:solidFill>
                  <a:srgbClr val="FF0000"/>
                </a:solidFill>
              </a:rPr>
              <a:t>Transaction</a:t>
            </a:r>
            <a:r>
              <a:rPr lang="en-US" altLang="ko-KR" sz="1200" dirty="0">
                <a:solidFill>
                  <a:srgbClr val="FF0000"/>
                </a:solidFill>
              </a:rPr>
              <a:t> </a:t>
            </a:r>
            <a:r>
              <a:rPr lang="en-US" altLang="ko-KR" sz="1200" b="0" i="0" kern="1200" dirty="0">
                <a:solidFill>
                  <a:schemeClr val="tx1"/>
                </a:solidFill>
                <a:effectLst/>
                <a:latin typeface="Arial" charset="0"/>
                <a:ea typeface="+mn-ea"/>
                <a:cs typeface="+mn-cs"/>
              </a:rPr>
              <a:t>1. (</a:t>
            </a:r>
            <a:r>
              <a:rPr lang="ko-KR" altLang="en-US" sz="1200" b="0" i="0" kern="1200" dirty="0">
                <a:solidFill>
                  <a:schemeClr val="tx1"/>
                </a:solidFill>
                <a:effectLst/>
                <a:latin typeface="Arial" charset="0"/>
                <a:ea typeface="+mn-ea"/>
                <a:cs typeface="+mn-cs"/>
              </a:rPr>
              <a:t>처리되는</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업무</a:t>
            </a:r>
            <a:r>
              <a:rPr lang="en-US" altLang="ko-KR" sz="1200" b="0" i="0" kern="1200" dirty="0">
                <a:solidFill>
                  <a:schemeClr val="tx1"/>
                </a:solidFill>
                <a:effectLst/>
                <a:latin typeface="Arial" charset="0"/>
                <a:ea typeface="+mn-ea"/>
                <a:cs typeface="+mn-cs"/>
              </a:rPr>
              <a:t>, </a:t>
            </a:r>
            <a:r>
              <a:rPr lang="ko-KR" altLang="en-US" sz="1200" b="1" i="0" u="sng" kern="1200" dirty="0">
                <a:solidFill>
                  <a:schemeClr val="tx1"/>
                </a:solidFill>
                <a:effectLst/>
                <a:latin typeface="Arial" charset="0"/>
                <a:ea typeface="+mn-ea"/>
                <a:cs typeface="+mn-cs"/>
              </a:rPr>
              <a:t>거래</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매매 </a:t>
            </a:r>
            <a:r>
              <a:rPr lang="en-US" altLang="ko-KR" sz="1200" b="0" i="0" kern="1200" dirty="0">
                <a:solidFill>
                  <a:schemeClr val="tx1"/>
                </a:solidFill>
                <a:effectLst/>
                <a:latin typeface="Arial" charset="0"/>
                <a:ea typeface="+mn-ea"/>
                <a:cs typeface="+mn-cs"/>
              </a:rPr>
              <a:t>financial </a:t>
            </a:r>
            <a:r>
              <a:rPr lang="en-US" altLang="ko-KR" sz="1200" b="1" i="0" kern="1200" dirty="0">
                <a:solidFill>
                  <a:schemeClr val="tx1"/>
                </a:solidFill>
                <a:effectLst/>
                <a:latin typeface="Arial" charset="0"/>
                <a:ea typeface="+mn-ea"/>
                <a:cs typeface="+mn-cs"/>
              </a:rPr>
              <a:t>transactions</a:t>
            </a:r>
            <a:r>
              <a:rPr lang="en-US" altLang="ko-KR" sz="1200" b="0" i="0" kern="1200" dirty="0">
                <a:solidFill>
                  <a:schemeClr val="tx1"/>
                </a:solidFill>
                <a:effectLst/>
                <a:latin typeface="Arial" charset="0"/>
                <a:ea typeface="+mn-ea"/>
                <a:cs typeface="+mn-cs"/>
              </a:rPr>
              <a:t> between companies </a:t>
            </a:r>
            <a:r>
              <a:rPr lang="en-US" altLang="ko-KR" sz="1200" dirty="0">
                <a:solidFill>
                  <a:srgbClr val="FF0000"/>
                </a:solidFill>
              </a:rPr>
              <a:t>2. {</a:t>
            </a:r>
            <a:r>
              <a:rPr lang="ko-KR" altLang="en-US" sz="1200" b="0" i="0" kern="1200" dirty="0">
                <a:solidFill>
                  <a:schemeClr val="tx1"/>
                </a:solidFill>
                <a:effectLst/>
                <a:latin typeface="Arial" charset="0"/>
                <a:ea typeface="+mn-ea"/>
                <a:cs typeface="+mn-cs"/>
              </a:rPr>
              <a:t>처리</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 취급</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처치</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 </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과정</a:t>
            </a:r>
            <a:r>
              <a:rPr lang="en-US" altLang="ko-KR" sz="1200" b="0" i="0" kern="1200" dirty="0">
                <a:solidFill>
                  <a:schemeClr val="tx1"/>
                </a:solidFill>
                <a:effectLst/>
                <a:latin typeface="Arial" charset="0"/>
                <a:ea typeface="+mn-ea"/>
                <a:cs typeface="+mn-cs"/>
              </a:rPr>
              <a:t>) the </a:t>
            </a:r>
            <a:r>
              <a:rPr lang="en-US" altLang="ko-KR" sz="1200" b="1" i="0" kern="1200" dirty="0">
                <a:solidFill>
                  <a:schemeClr val="tx1"/>
                </a:solidFill>
                <a:effectLst/>
                <a:latin typeface="Arial" charset="0"/>
                <a:ea typeface="+mn-ea"/>
                <a:cs typeface="+mn-cs"/>
              </a:rPr>
              <a:t>transaction</a:t>
            </a:r>
            <a:r>
              <a:rPr lang="en-US" altLang="ko-KR" sz="1200" b="0" i="0" kern="1200" dirty="0">
                <a:solidFill>
                  <a:schemeClr val="tx1"/>
                </a:solidFill>
                <a:effectLst/>
                <a:latin typeface="Arial" charset="0"/>
                <a:ea typeface="+mn-ea"/>
                <a:cs typeface="+mn-cs"/>
              </a:rPr>
              <a:t> of government business </a:t>
            </a:r>
            <a:r>
              <a:rPr lang="ko-KR" altLang="en-US" sz="1200" b="0" i="0" kern="1200" dirty="0">
                <a:solidFill>
                  <a:schemeClr val="tx1"/>
                </a:solidFill>
                <a:effectLst/>
                <a:latin typeface="Arial" charset="0"/>
                <a:ea typeface="+mn-ea"/>
                <a:cs typeface="+mn-cs"/>
              </a:rPr>
              <a:t>정부 사업 </a:t>
            </a:r>
            <a:r>
              <a:rPr lang="ko-KR" altLang="en-US" sz="1200" b="0" i="0" u="sng" kern="1200" dirty="0">
                <a:solidFill>
                  <a:schemeClr val="tx1"/>
                </a:solidFill>
                <a:effectLst/>
                <a:latin typeface="Arial" charset="0"/>
                <a:ea typeface="+mn-ea"/>
                <a:cs typeface="+mn-cs"/>
              </a:rPr>
              <a:t>처리</a:t>
            </a:r>
            <a:r>
              <a:rPr lang="ko-KR" altLang="en-US" sz="1200" b="0" i="0" kern="1200" dirty="0">
                <a:solidFill>
                  <a:schemeClr val="tx1"/>
                </a:solidFill>
                <a:effectLst/>
                <a:latin typeface="Arial" charset="0"/>
                <a:ea typeface="+mn-ea"/>
                <a:cs typeface="+mn-cs"/>
              </a:rPr>
              <a:t> </a:t>
            </a:r>
            <a:r>
              <a:rPr lang="en-US" altLang="ko-KR" sz="1200" b="0" i="0" kern="1200" dirty="0">
                <a:solidFill>
                  <a:schemeClr val="tx1"/>
                </a:solidFill>
                <a:effectLst/>
                <a:latin typeface="Arial" charset="0"/>
                <a:ea typeface="+mn-ea"/>
                <a:cs typeface="+mn-cs"/>
              </a:rPr>
              <a:t>3. (</a:t>
            </a:r>
            <a:r>
              <a:rPr lang="ko-KR" altLang="en-US" sz="1200" b="0" i="0" kern="1200" dirty="0">
                <a:solidFill>
                  <a:schemeClr val="tx1"/>
                </a:solidFill>
                <a:effectLst/>
                <a:latin typeface="Arial" charset="0"/>
                <a:ea typeface="+mn-ea"/>
                <a:cs typeface="+mn-cs"/>
              </a:rPr>
              <a:t>학회</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회의 따위의</a:t>
            </a:r>
            <a:r>
              <a:rPr lang="en-US" altLang="ko-KR" sz="1200" b="0" i="0" kern="1200" dirty="0">
                <a:solidFill>
                  <a:schemeClr val="tx1"/>
                </a:solidFill>
                <a:effectLst/>
                <a:latin typeface="Arial" charset="0"/>
                <a:ea typeface="+mn-ea"/>
                <a:cs typeface="+mn-cs"/>
              </a:rPr>
              <a:t>) </a:t>
            </a:r>
            <a:r>
              <a:rPr lang="ko-KR" altLang="en-US" sz="1200" b="0" i="0" u="sng" kern="1200" dirty="0">
                <a:solidFill>
                  <a:schemeClr val="tx1"/>
                </a:solidFill>
                <a:effectLst/>
                <a:latin typeface="Arial" charset="0"/>
                <a:ea typeface="+mn-ea"/>
                <a:cs typeface="+mn-cs"/>
              </a:rPr>
              <a:t>회보</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보고서</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기요</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紀要</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의사록</a:t>
            </a:r>
            <a:r>
              <a:rPr lang="en-US" altLang="ko-KR" sz="1200" b="0" i="0" kern="1200" dirty="0">
                <a:solidFill>
                  <a:schemeClr val="tx1"/>
                </a:solidFill>
                <a:effectLst/>
                <a:latin typeface="Arial" charset="0"/>
                <a:ea typeface="+mn-ea"/>
                <a:cs typeface="+mn-cs"/>
              </a:rPr>
              <a:t>.</a:t>
            </a:r>
            <a:endParaRPr lang="en-US" altLang="ko-KR" dirty="0"/>
          </a:p>
          <a:p>
            <a:pPr algn="l"/>
            <a:endParaRPr lang="en-US" dirty="0"/>
          </a:p>
        </p:txBody>
      </p:sp>
      <p:sp>
        <p:nvSpPr>
          <p:cNvPr id="24579" name="Slide Number Placeholder 3"/>
          <p:cNvSpPr>
            <a:spLocks noGrp="1"/>
          </p:cNvSpPr>
          <p:nvPr>
            <p:ph type="sldNum" sz="quarter" idx="5"/>
          </p:nvPr>
        </p:nvSpPr>
        <p:spPr>
          <a:noFill/>
        </p:spPr>
        <p:txBody>
          <a:bodyPr/>
          <a:lstStyle/>
          <a:p>
            <a:fld id="{17AA4B56-45C1-456F-99B4-D56D13C37C76}" type="slidenum">
              <a:rPr lang="en-US" smtClean="0">
                <a:cs typeface="Arial" charset="0"/>
              </a:rPr>
              <a:pPr/>
              <a:t>5</a:t>
            </a:fld>
            <a:endParaRPr lang="en-US" dirty="0">
              <a:cs typeface="Arial" charset="0"/>
            </a:endParaRPr>
          </a:p>
        </p:txBody>
      </p:sp>
    </p:spTree>
    <p:extLst>
      <p:ext uri="{BB962C8B-B14F-4D97-AF65-F5344CB8AC3E}">
        <p14:creationId xmlns:p14="http://schemas.microsoft.com/office/powerpoint/2010/main" val="35919574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p:spPr>
        <p:txBody>
          <a:bodyPr/>
          <a:lstStyle/>
          <a:p>
            <a:pPr eaLnBrk="1" hangingPunct="1"/>
            <a:endParaRPr lang="en-US" dirty="0"/>
          </a:p>
        </p:txBody>
      </p:sp>
      <p:sp>
        <p:nvSpPr>
          <p:cNvPr id="88067" name="Slide Number Placeholder 3"/>
          <p:cNvSpPr>
            <a:spLocks noGrp="1"/>
          </p:cNvSpPr>
          <p:nvPr>
            <p:ph type="sldNum" sz="quarter" idx="5"/>
          </p:nvPr>
        </p:nvSpPr>
        <p:spPr>
          <a:noFill/>
        </p:spPr>
        <p:txBody>
          <a:bodyPr/>
          <a:lstStyle/>
          <a:p>
            <a:fld id="{2B6752CC-673E-4D12-AC41-DA09CCEEC702}" type="slidenum">
              <a:rPr lang="en-US" smtClean="0">
                <a:cs typeface="Arial" charset="0"/>
              </a:rPr>
              <a:pPr/>
              <a:t>50</a:t>
            </a:fld>
            <a:endParaRPr lang="en-US" dirty="0">
              <a:cs typeface="Arial" charset="0"/>
            </a:endParaRPr>
          </a:p>
        </p:txBody>
      </p:sp>
    </p:spTree>
    <p:extLst>
      <p:ext uri="{BB962C8B-B14F-4D97-AF65-F5344CB8AC3E}">
        <p14:creationId xmlns:p14="http://schemas.microsoft.com/office/powerpoint/2010/main" val="1247092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p:spPr>
        <p:txBody>
          <a:bodyPr/>
          <a:lstStyle/>
          <a:p>
            <a:pPr eaLnBrk="1" hangingPunct="1"/>
            <a:endParaRPr lang="en-US" dirty="0"/>
          </a:p>
        </p:txBody>
      </p:sp>
      <p:sp>
        <p:nvSpPr>
          <p:cNvPr id="88067" name="Slide Number Placeholder 3"/>
          <p:cNvSpPr>
            <a:spLocks noGrp="1"/>
          </p:cNvSpPr>
          <p:nvPr>
            <p:ph type="sldNum" sz="quarter" idx="5"/>
          </p:nvPr>
        </p:nvSpPr>
        <p:spPr>
          <a:noFill/>
        </p:spPr>
        <p:txBody>
          <a:bodyPr/>
          <a:lstStyle/>
          <a:p>
            <a:fld id="{2B6752CC-673E-4D12-AC41-DA09CCEEC702}" type="slidenum">
              <a:rPr lang="en-US" smtClean="0">
                <a:cs typeface="Arial" charset="0"/>
              </a:rPr>
              <a:pPr/>
              <a:t>51</a:t>
            </a:fld>
            <a:endParaRPr lang="en-US" dirty="0">
              <a:cs typeface="Arial" charset="0"/>
            </a:endParaRPr>
          </a:p>
        </p:txBody>
      </p:sp>
    </p:spTree>
    <p:extLst>
      <p:ext uri="{BB962C8B-B14F-4D97-AF65-F5344CB8AC3E}">
        <p14:creationId xmlns:p14="http://schemas.microsoft.com/office/powerpoint/2010/main" val="12470922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p:spPr>
        <p:txBody>
          <a:bodyPr/>
          <a:lstStyle/>
          <a:p>
            <a:pPr eaLnBrk="1" hangingPunct="1"/>
            <a:endParaRPr lang="en-US" dirty="0"/>
          </a:p>
        </p:txBody>
      </p:sp>
      <p:sp>
        <p:nvSpPr>
          <p:cNvPr id="88067" name="Slide Number Placeholder 3"/>
          <p:cNvSpPr>
            <a:spLocks noGrp="1"/>
          </p:cNvSpPr>
          <p:nvPr>
            <p:ph type="sldNum" sz="quarter" idx="5"/>
          </p:nvPr>
        </p:nvSpPr>
        <p:spPr>
          <a:noFill/>
        </p:spPr>
        <p:txBody>
          <a:bodyPr/>
          <a:lstStyle/>
          <a:p>
            <a:fld id="{2B6752CC-673E-4D12-AC41-DA09CCEEC702}" type="slidenum">
              <a:rPr lang="en-US" smtClean="0">
                <a:cs typeface="Arial" charset="0"/>
              </a:rPr>
              <a:pPr/>
              <a:t>52</a:t>
            </a:fld>
            <a:endParaRPr lang="en-US" dirty="0">
              <a:cs typeface="Arial" charset="0"/>
            </a:endParaRPr>
          </a:p>
        </p:txBody>
      </p:sp>
    </p:spTree>
    <p:extLst>
      <p:ext uri="{BB962C8B-B14F-4D97-AF65-F5344CB8AC3E}">
        <p14:creationId xmlns:p14="http://schemas.microsoft.com/office/powerpoint/2010/main" val="12470922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a:ln/>
        </p:spPr>
        <p:txBody>
          <a:bodyPr/>
          <a:lstStyle/>
          <a:p>
            <a:pPr eaLnBrk="1" hangingPunct="1"/>
            <a:endParaRPr lang="en-US" dirty="0"/>
          </a:p>
        </p:txBody>
      </p:sp>
      <p:sp>
        <p:nvSpPr>
          <p:cNvPr id="90115" name="Slide Number Placeholder 3"/>
          <p:cNvSpPr>
            <a:spLocks noGrp="1"/>
          </p:cNvSpPr>
          <p:nvPr>
            <p:ph type="sldNum" sz="quarter" idx="5"/>
          </p:nvPr>
        </p:nvSpPr>
        <p:spPr>
          <a:noFill/>
        </p:spPr>
        <p:txBody>
          <a:bodyPr/>
          <a:lstStyle/>
          <a:p>
            <a:fld id="{BF6674A2-F317-4040-8EF8-085FE760C388}" type="slidenum">
              <a:rPr lang="en-US" smtClean="0">
                <a:cs typeface="Arial" charset="0"/>
              </a:rPr>
              <a:pPr/>
              <a:t>53</a:t>
            </a:fld>
            <a:endParaRPr lang="en-US" dirty="0">
              <a:cs typeface="Arial" charset="0"/>
            </a:endParaRPr>
          </a:p>
        </p:txBody>
      </p:sp>
    </p:spTree>
    <p:extLst>
      <p:ext uri="{BB962C8B-B14F-4D97-AF65-F5344CB8AC3E}">
        <p14:creationId xmlns:p14="http://schemas.microsoft.com/office/powerpoint/2010/main" val="30052048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p:spPr>
        <p:txBody>
          <a:bodyPr/>
          <a:lstStyle/>
          <a:p>
            <a:r>
              <a:rPr lang="en-US" altLang="ko-KR" sz="1200" b="0" i="0" u="none" strike="noStrike" kern="1200" baseline="0" dirty="0">
                <a:solidFill>
                  <a:schemeClr val="tx1"/>
                </a:solidFill>
                <a:latin typeface="Arial" charset="0"/>
                <a:ea typeface="+mn-ea"/>
                <a:cs typeface="+mn-cs"/>
              </a:rPr>
              <a:t>Now suppose we want to show all the rows already in the join, but also want to show any rows (students) in the STUDENT table that are not included in the inner join. This means that we want to see </a:t>
            </a:r>
            <a:r>
              <a:rPr lang="en-US" altLang="ko-KR" sz="1200" b="0" i="1" u="sng" strike="noStrike" kern="1200" baseline="0" dirty="0">
                <a:solidFill>
                  <a:schemeClr val="tx1"/>
                </a:solidFill>
                <a:latin typeface="Arial" charset="0"/>
                <a:ea typeface="+mn-ea"/>
                <a:cs typeface="+mn-cs"/>
              </a:rPr>
              <a:t>all</a:t>
            </a:r>
            <a:r>
              <a:rPr lang="en-US" altLang="ko-KR" sz="1200" b="0" i="1" u="none" strike="noStrike" kern="1200" baseline="0" dirty="0">
                <a:solidFill>
                  <a:schemeClr val="tx1"/>
                </a:solidFill>
                <a:latin typeface="Arial" charset="0"/>
                <a:ea typeface="+mn-ea"/>
                <a:cs typeface="+mn-cs"/>
              </a:rPr>
              <a:t> students</a:t>
            </a:r>
            <a:r>
              <a:rPr lang="en-US" altLang="ko-KR" sz="1200" b="0" i="0" u="none" strike="noStrike" kern="1200" baseline="0" dirty="0">
                <a:solidFill>
                  <a:schemeClr val="tx1"/>
                </a:solidFill>
                <a:latin typeface="Arial" charset="0"/>
                <a:ea typeface="+mn-ea"/>
                <a:cs typeface="+mn-cs"/>
              </a:rPr>
              <a:t>, including those who have </a:t>
            </a:r>
            <a:r>
              <a:rPr lang="en-US" altLang="ko-KR" sz="1200" b="0" i="1" u="sng" strike="noStrike" kern="1200" baseline="0" dirty="0">
                <a:solidFill>
                  <a:schemeClr val="tx1"/>
                </a:solidFill>
                <a:latin typeface="Arial" charset="0"/>
                <a:ea typeface="+mn-ea"/>
                <a:cs typeface="+mn-cs"/>
              </a:rPr>
              <a:t>not</a:t>
            </a:r>
            <a:r>
              <a:rPr lang="en-US" altLang="ko-KR" sz="1200" b="0" i="1" u="none" strike="noStrike" kern="1200" baseline="0" dirty="0">
                <a:solidFill>
                  <a:schemeClr val="tx1"/>
                </a:solidFill>
                <a:latin typeface="Arial" charset="0"/>
                <a:ea typeface="+mn-ea"/>
                <a:cs typeface="+mn-cs"/>
              </a:rPr>
              <a:t> been assigned a locker</a:t>
            </a:r>
            <a:r>
              <a:rPr lang="en-US" altLang="ko-KR" sz="1200" b="0" i="0" u="none" strike="noStrike" kern="1200" baseline="0" dirty="0">
                <a:solidFill>
                  <a:schemeClr val="tx1"/>
                </a:solidFill>
                <a:latin typeface="Arial" charset="0"/>
                <a:ea typeface="+mn-ea"/>
                <a:cs typeface="+mn-cs"/>
              </a:rPr>
              <a:t>. This is called an </a:t>
            </a:r>
            <a:r>
              <a:rPr lang="en-US" altLang="ko-KR" sz="1200" b="1" i="0" u="none" strike="noStrike" kern="1200" baseline="0" dirty="0">
                <a:solidFill>
                  <a:schemeClr val="tx1"/>
                </a:solidFill>
                <a:latin typeface="Arial" charset="0"/>
                <a:ea typeface="+mn-ea"/>
                <a:cs typeface="+mn-cs"/>
              </a:rPr>
              <a:t>outer join</a:t>
            </a:r>
            <a:r>
              <a:rPr lang="en-US" altLang="ko-KR" sz="1200" b="0" i="0" u="none" strike="noStrike" kern="1200" baseline="0" dirty="0">
                <a:solidFill>
                  <a:schemeClr val="tx1"/>
                </a:solidFill>
                <a:latin typeface="Arial" charset="0"/>
                <a:ea typeface="+mn-ea"/>
                <a:cs typeface="+mn-cs"/>
              </a:rPr>
              <a:t>. To do this, we use the </a:t>
            </a:r>
            <a:r>
              <a:rPr lang="en-US" altLang="ko-KR" sz="1200" b="1" i="0" u="none" strike="noStrike" kern="1200" baseline="0" dirty="0">
                <a:solidFill>
                  <a:schemeClr val="tx1"/>
                </a:solidFill>
                <a:latin typeface="Arial" charset="0"/>
                <a:ea typeface="+mn-ea"/>
                <a:cs typeface="+mn-cs"/>
              </a:rPr>
              <a:t>SQL outer join</a:t>
            </a:r>
            <a:r>
              <a:rPr lang="en-US" altLang="ko-KR" sz="1200" b="0" i="0" u="none" strike="noStrike" kern="1200" baseline="0" dirty="0">
                <a:solidFill>
                  <a:schemeClr val="tx1"/>
                </a:solidFill>
                <a:latin typeface="Arial" charset="0"/>
                <a:ea typeface="+mn-ea"/>
                <a:cs typeface="+mn-cs"/>
              </a:rPr>
              <a:t>, which is designed for this very purpose. And because the table we want is listed first in the query and is thus on the </a:t>
            </a:r>
            <a:r>
              <a:rPr lang="en-US" altLang="ko-KR" sz="1200" b="0" i="0" u="sng" strike="noStrike" kern="1200" baseline="0" dirty="0">
                <a:solidFill>
                  <a:schemeClr val="tx1"/>
                </a:solidFill>
                <a:latin typeface="Arial" charset="0"/>
                <a:ea typeface="+mn-ea"/>
                <a:cs typeface="+mn-cs"/>
              </a:rPr>
              <a:t>left</a:t>
            </a:r>
            <a:r>
              <a:rPr lang="en-US" altLang="ko-KR" sz="1200" b="0" i="0" u="none" strike="noStrike" kern="1200" baseline="0" dirty="0">
                <a:solidFill>
                  <a:schemeClr val="tx1"/>
                </a:solidFill>
                <a:latin typeface="Arial" charset="0"/>
                <a:ea typeface="+mn-ea"/>
                <a:cs typeface="+mn-cs"/>
              </a:rPr>
              <a:t> side of the table listing, we specifically use an </a:t>
            </a:r>
            <a:r>
              <a:rPr lang="en-US" altLang="ko-KR" sz="1200" b="1" i="0" u="none" strike="noStrike" kern="1200" baseline="0" dirty="0">
                <a:solidFill>
                  <a:schemeClr val="tx1"/>
                </a:solidFill>
                <a:latin typeface="Arial" charset="0"/>
                <a:ea typeface="+mn-ea"/>
                <a:cs typeface="+mn-cs"/>
              </a:rPr>
              <a:t>SQL </a:t>
            </a:r>
            <a:r>
              <a:rPr lang="en-US" altLang="ko-KR" sz="1200" b="1" i="0" u="sng" strike="noStrike" kern="1200" baseline="0" dirty="0">
                <a:solidFill>
                  <a:schemeClr val="tx1"/>
                </a:solidFill>
                <a:latin typeface="Arial" charset="0"/>
                <a:ea typeface="+mn-ea"/>
                <a:cs typeface="+mn-cs"/>
              </a:rPr>
              <a:t>left</a:t>
            </a:r>
            <a:r>
              <a:rPr lang="en-US" altLang="ko-KR" sz="1200" b="1" i="0" u="none" strike="noStrike" kern="1200" baseline="0" dirty="0">
                <a:solidFill>
                  <a:schemeClr val="tx1"/>
                </a:solidFill>
                <a:latin typeface="Arial" charset="0"/>
                <a:ea typeface="+mn-ea"/>
                <a:cs typeface="+mn-cs"/>
              </a:rPr>
              <a:t> outer join</a:t>
            </a:r>
            <a:r>
              <a:rPr lang="en-US" altLang="ko-KR" sz="1200" b="0" i="0" u="none" strike="noStrike" kern="1200" baseline="0" dirty="0">
                <a:solidFill>
                  <a:schemeClr val="tx1"/>
                </a:solidFill>
                <a:latin typeface="Arial" charset="0"/>
                <a:ea typeface="+mn-ea"/>
                <a:cs typeface="+mn-cs"/>
              </a:rPr>
              <a:t>, which uses the </a:t>
            </a:r>
            <a:r>
              <a:rPr lang="en-US" altLang="ko-KR" sz="1200" b="1" i="0" u="none" strike="noStrike" kern="1200" baseline="0" dirty="0">
                <a:solidFill>
                  <a:schemeClr val="tx1"/>
                </a:solidFill>
                <a:latin typeface="Arial" charset="0"/>
                <a:ea typeface="+mn-ea"/>
                <a:cs typeface="+mn-cs"/>
              </a:rPr>
              <a:t>SQL LEFT OUTER JOIN syntax</a:t>
            </a:r>
            <a:r>
              <a:rPr lang="en-US" altLang="ko-KR" sz="1200" b="0" i="0" u="none" strike="noStrike" kern="1200" baseline="0" dirty="0">
                <a:solidFill>
                  <a:schemeClr val="tx1"/>
                </a:solidFill>
                <a:latin typeface="Arial" charset="0"/>
                <a:ea typeface="+mn-ea"/>
                <a:cs typeface="+mn-cs"/>
              </a:rPr>
              <a:t>.</a:t>
            </a:r>
            <a:endParaRPr lang="en-US" dirty="0"/>
          </a:p>
        </p:txBody>
      </p:sp>
      <p:sp>
        <p:nvSpPr>
          <p:cNvPr id="92163" name="Slide Number Placeholder 3"/>
          <p:cNvSpPr>
            <a:spLocks noGrp="1"/>
          </p:cNvSpPr>
          <p:nvPr>
            <p:ph type="sldNum" sz="quarter" idx="5"/>
          </p:nvPr>
        </p:nvSpPr>
        <p:spPr>
          <a:noFill/>
        </p:spPr>
        <p:txBody>
          <a:bodyPr/>
          <a:lstStyle/>
          <a:p>
            <a:fld id="{2D82FDF2-A7C2-4BAC-9164-4672ACEC784C}" type="slidenum">
              <a:rPr lang="en-US" smtClean="0">
                <a:cs typeface="Arial" charset="0"/>
              </a:rPr>
              <a:pPr/>
              <a:t>54</a:t>
            </a:fld>
            <a:endParaRPr lang="en-US" dirty="0">
              <a:cs typeface="Arial" charset="0"/>
            </a:endParaRPr>
          </a:p>
        </p:txBody>
      </p:sp>
    </p:spTree>
    <p:extLst>
      <p:ext uri="{BB962C8B-B14F-4D97-AF65-F5344CB8AC3E}">
        <p14:creationId xmlns:p14="http://schemas.microsoft.com/office/powerpoint/2010/main" val="11416260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sz="1200" b="0" i="0" u="none" strike="noStrike" kern="1200" baseline="0" dirty="0">
                <a:solidFill>
                  <a:schemeClr val="tx1"/>
                </a:solidFill>
                <a:latin typeface="Arial" charset="0"/>
                <a:ea typeface="+mn-ea"/>
                <a:cs typeface="+mn-cs"/>
              </a:rPr>
              <a:t>Now suppose we want to show all the rows already in the join, but also want to show any rows (students) in the STUDENT table that are not included in the inner join. This means that we want to see </a:t>
            </a:r>
            <a:r>
              <a:rPr lang="en-US" altLang="ko-KR" sz="1200" b="0" i="1" u="sng" strike="noStrike" kern="1200" baseline="0" dirty="0">
                <a:solidFill>
                  <a:schemeClr val="tx1"/>
                </a:solidFill>
                <a:latin typeface="Arial" charset="0"/>
                <a:ea typeface="+mn-ea"/>
                <a:cs typeface="+mn-cs"/>
              </a:rPr>
              <a:t>all</a:t>
            </a:r>
            <a:r>
              <a:rPr lang="en-US" altLang="ko-KR" sz="1200" b="0" i="1" u="none" strike="noStrike" kern="1200" baseline="0" dirty="0">
                <a:solidFill>
                  <a:schemeClr val="tx1"/>
                </a:solidFill>
                <a:latin typeface="Arial" charset="0"/>
                <a:ea typeface="+mn-ea"/>
                <a:cs typeface="+mn-cs"/>
              </a:rPr>
              <a:t> students</a:t>
            </a:r>
            <a:r>
              <a:rPr lang="en-US" altLang="ko-KR" sz="1200" b="0" i="0" u="none" strike="noStrike" kern="1200" baseline="0" dirty="0">
                <a:solidFill>
                  <a:schemeClr val="tx1"/>
                </a:solidFill>
                <a:latin typeface="Arial" charset="0"/>
                <a:ea typeface="+mn-ea"/>
                <a:cs typeface="+mn-cs"/>
              </a:rPr>
              <a:t>, including those who have </a:t>
            </a:r>
            <a:r>
              <a:rPr lang="en-US" altLang="ko-KR" sz="1200" b="0" i="1" u="sng" strike="noStrike" kern="1200" baseline="0" dirty="0">
                <a:solidFill>
                  <a:schemeClr val="tx1"/>
                </a:solidFill>
                <a:latin typeface="Arial" charset="0"/>
                <a:ea typeface="+mn-ea"/>
                <a:cs typeface="+mn-cs"/>
              </a:rPr>
              <a:t>not</a:t>
            </a:r>
            <a:r>
              <a:rPr lang="en-US" altLang="ko-KR" sz="1200" b="0" i="1" u="none" strike="noStrike" kern="1200" baseline="0" dirty="0">
                <a:solidFill>
                  <a:schemeClr val="tx1"/>
                </a:solidFill>
                <a:latin typeface="Arial" charset="0"/>
                <a:ea typeface="+mn-ea"/>
                <a:cs typeface="+mn-cs"/>
              </a:rPr>
              <a:t> been assigned a locker</a:t>
            </a:r>
            <a:r>
              <a:rPr lang="en-US" altLang="ko-KR" sz="1200" b="0" i="0" u="none" strike="noStrike" kern="1200" baseline="0" dirty="0">
                <a:solidFill>
                  <a:schemeClr val="tx1"/>
                </a:solidFill>
                <a:latin typeface="Arial" charset="0"/>
                <a:ea typeface="+mn-ea"/>
                <a:cs typeface="+mn-cs"/>
              </a:rPr>
              <a:t>. This is called an </a:t>
            </a:r>
            <a:r>
              <a:rPr lang="en-US" altLang="ko-KR" sz="1200" b="1" i="0" u="none" strike="noStrike" kern="1200" baseline="0" dirty="0">
                <a:solidFill>
                  <a:schemeClr val="tx1"/>
                </a:solidFill>
                <a:latin typeface="Arial" charset="0"/>
                <a:ea typeface="+mn-ea"/>
                <a:cs typeface="+mn-cs"/>
              </a:rPr>
              <a:t>outer join</a:t>
            </a:r>
            <a:r>
              <a:rPr lang="en-US" altLang="ko-KR" sz="1200" b="0" i="0" u="none" strike="noStrike" kern="1200" baseline="0" dirty="0">
                <a:solidFill>
                  <a:schemeClr val="tx1"/>
                </a:solidFill>
                <a:latin typeface="Arial" charset="0"/>
                <a:ea typeface="+mn-ea"/>
                <a:cs typeface="+mn-cs"/>
              </a:rPr>
              <a:t>. To do this, we use the </a:t>
            </a:r>
            <a:r>
              <a:rPr lang="en-US" altLang="ko-KR" sz="1200" b="1" i="0" u="none" strike="noStrike" kern="1200" baseline="0" dirty="0">
                <a:solidFill>
                  <a:schemeClr val="tx1"/>
                </a:solidFill>
                <a:latin typeface="Arial" charset="0"/>
                <a:ea typeface="+mn-ea"/>
                <a:cs typeface="+mn-cs"/>
              </a:rPr>
              <a:t>SQL outer join</a:t>
            </a:r>
            <a:r>
              <a:rPr lang="en-US" altLang="ko-KR" sz="1200" b="0" i="0" u="none" strike="noStrike" kern="1200" baseline="0" dirty="0">
                <a:solidFill>
                  <a:schemeClr val="tx1"/>
                </a:solidFill>
                <a:latin typeface="Arial" charset="0"/>
                <a:ea typeface="+mn-ea"/>
                <a:cs typeface="+mn-cs"/>
              </a:rPr>
              <a:t>, which is designed for this very purpose. And because the table we want is listed first in the query and is thus on the </a:t>
            </a:r>
            <a:r>
              <a:rPr lang="en-US" altLang="ko-KR" sz="1200" b="0" i="0" u="sng" strike="noStrike" kern="1200" baseline="0" dirty="0">
                <a:solidFill>
                  <a:schemeClr val="tx1"/>
                </a:solidFill>
                <a:latin typeface="Arial" charset="0"/>
                <a:ea typeface="+mn-ea"/>
                <a:cs typeface="+mn-cs"/>
              </a:rPr>
              <a:t>left</a:t>
            </a:r>
            <a:r>
              <a:rPr lang="en-US" altLang="ko-KR" sz="1200" b="0" i="0" u="none" strike="noStrike" kern="1200" baseline="0" dirty="0">
                <a:solidFill>
                  <a:schemeClr val="tx1"/>
                </a:solidFill>
                <a:latin typeface="Arial" charset="0"/>
                <a:ea typeface="+mn-ea"/>
                <a:cs typeface="+mn-cs"/>
              </a:rPr>
              <a:t> side of the table listing, we specifically use an </a:t>
            </a:r>
            <a:r>
              <a:rPr lang="en-US" altLang="ko-KR" sz="1200" b="1" i="0" u="none" strike="noStrike" kern="1200" baseline="0" dirty="0">
                <a:solidFill>
                  <a:schemeClr val="tx1"/>
                </a:solidFill>
                <a:latin typeface="Arial" charset="0"/>
                <a:ea typeface="+mn-ea"/>
                <a:cs typeface="+mn-cs"/>
              </a:rPr>
              <a:t>SQL </a:t>
            </a:r>
            <a:r>
              <a:rPr lang="en-US" altLang="ko-KR" sz="1200" b="1" i="0" u="sng" strike="noStrike" kern="1200" baseline="0" dirty="0">
                <a:solidFill>
                  <a:schemeClr val="tx1"/>
                </a:solidFill>
                <a:latin typeface="Arial" charset="0"/>
                <a:ea typeface="+mn-ea"/>
                <a:cs typeface="+mn-cs"/>
              </a:rPr>
              <a:t>left</a:t>
            </a:r>
            <a:r>
              <a:rPr lang="en-US" altLang="ko-KR" sz="1200" b="1" i="0" u="none" strike="noStrike" kern="1200" baseline="0" dirty="0">
                <a:solidFill>
                  <a:schemeClr val="tx1"/>
                </a:solidFill>
                <a:latin typeface="Arial" charset="0"/>
                <a:ea typeface="+mn-ea"/>
                <a:cs typeface="+mn-cs"/>
              </a:rPr>
              <a:t> outer join</a:t>
            </a:r>
            <a:r>
              <a:rPr lang="en-US" altLang="ko-KR" sz="1200" b="0" i="0" u="none" strike="noStrike" kern="1200" baseline="0" dirty="0">
                <a:solidFill>
                  <a:schemeClr val="tx1"/>
                </a:solidFill>
                <a:latin typeface="Arial" charset="0"/>
                <a:ea typeface="+mn-ea"/>
                <a:cs typeface="+mn-cs"/>
              </a:rPr>
              <a:t>, which uses the </a:t>
            </a:r>
            <a:r>
              <a:rPr lang="en-US" altLang="ko-KR" sz="1200" b="1" i="0" u="none" strike="noStrike" kern="1200" baseline="0" dirty="0">
                <a:solidFill>
                  <a:schemeClr val="tx1"/>
                </a:solidFill>
                <a:latin typeface="Arial" charset="0"/>
                <a:ea typeface="+mn-ea"/>
                <a:cs typeface="+mn-cs"/>
              </a:rPr>
              <a:t>SQL LEFT OUTER JOIN syntax</a:t>
            </a:r>
            <a:r>
              <a:rPr lang="en-US" altLang="ko-KR" sz="1200" b="0" i="0" u="none" strike="noStrike" kern="1200" baseline="0" dirty="0">
                <a:solidFill>
                  <a:schemeClr val="tx1"/>
                </a:solidFill>
                <a:latin typeface="Arial" charset="0"/>
                <a:ea typeface="+mn-ea"/>
                <a:cs typeface="+mn-cs"/>
              </a:rPr>
              <a:t>.</a:t>
            </a:r>
            <a:endParaRPr lang="en-US" altLang="ko-KR" dirty="0"/>
          </a:p>
          <a:p>
            <a:pPr eaLnBrk="1" hangingPunct="1"/>
            <a:endParaRPr lang="en-US" dirty="0"/>
          </a:p>
        </p:txBody>
      </p:sp>
      <p:sp>
        <p:nvSpPr>
          <p:cNvPr id="92163" name="Slide Number Placeholder 3"/>
          <p:cNvSpPr>
            <a:spLocks noGrp="1"/>
          </p:cNvSpPr>
          <p:nvPr>
            <p:ph type="sldNum" sz="quarter" idx="5"/>
          </p:nvPr>
        </p:nvSpPr>
        <p:spPr>
          <a:noFill/>
        </p:spPr>
        <p:txBody>
          <a:bodyPr/>
          <a:lstStyle/>
          <a:p>
            <a:fld id="{2D82FDF2-A7C2-4BAC-9164-4672ACEC784C}" type="slidenum">
              <a:rPr lang="en-US" smtClean="0">
                <a:cs typeface="Arial" charset="0"/>
              </a:rPr>
              <a:pPr/>
              <a:t>55</a:t>
            </a:fld>
            <a:endParaRPr lang="en-US" dirty="0">
              <a:cs typeface="Arial" charset="0"/>
            </a:endParaRPr>
          </a:p>
        </p:txBody>
      </p:sp>
    </p:spTree>
    <p:extLst>
      <p:ext uri="{BB962C8B-B14F-4D97-AF65-F5344CB8AC3E}">
        <p14:creationId xmlns:p14="http://schemas.microsoft.com/office/powerpoint/2010/main" val="34226514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sz="1200" b="0" i="0" u="none" strike="noStrike" kern="1200" baseline="0" dirty="0">
                <a:solidFill>
                  <a:schemeClr val="tx1"/>
                </a:solidFill>
                <a:latin typeface="Arial" charset="0"/>
                <a:ea typeface="+mn-ea"/>
                <a:cs typeface="+mn-cs"/>
              </a:rPr>
              <a:t>Now suppose we want to show all the rows already in the join, but also want to show any rows (students) in the STUDENT table that are not included in the inner join. This means that we want to see </a:t>
            </a:r>
            <a:r>
              <a:rPr lang="en-US" altLang="ko-KR" sz="1200" b="0" i="1" u="sng" strike="noStrike" kern="1200" baseline="0" dirty="0">
                <a:solidFill>
                  <a:schemeClr val="tx1"/>
                </a:solidFill>
                <a:latin typeface="Arial" charset="0"/>
                <a:ea typeface="+mn-ea"/>
                <a:cs typeface="+mn-cs"/>
              </a:rPr>
              <a:t>all</a:t>
            </a:r>
            <a:r>
              <a:rPr lang="en-US" altLang="ko-KR" sz="1200" b="0" i="1" u="none" strike="noStrike" kern="1200" baseline="0" dirty="0">
                <a:solidFill>
                  <a:schemeClr val="tx1"/>
                </a:solidFill>
                <a:latin typeface="Arial" charset="0"/>
                <a:ea typeface="+mn-ea"/>
                <a:cs typeface="+mn-cs"/>
              </a:rPr>
              <a:t> students</a:t>
            </a:r>
            <a:r>
              <a:rPr lang="en-US" altLang="ko-KR" sz="1200" b="0" i="0" u="none" strike="noStrike" kern="1200" baseline="0" dirty="0">
                <a:solidFill>
                  <a:schemeClr val="tx1"/>
                </a:solidFill>
                <a:latin typeface="Arial" charset="0"/>
                <a:ea typeface="+mn-ea"/>
                <a:cs typeface="+mn-cs"/>
              </a:rPr>
              <a:t>, including those who have </a:t>
            </a:r>
            <a:r>
              <a:rPr lang="en-US" altLang="ko-KR" sz="1200" b="0" i="1" u="sng" strike="noStrike" kern="1200" baseline="0" dirty="0">
                <a:solidFill>
                  <a:schemeClr val="tx1"/>
                </a:solidFill>
                <a:latin typeface="Arial" charset="0"/>
                <a:ea typeface="+mn-ea"/>
                <a:cs typeface="+mn-cs"/>
              </a:rPr>
              <a:t>not</a:t>
            </a:r>
            <a:r>
              <a:rPr lang="en-US" altLang="ko-KR" sz="1200" b="0" i="1" u="none" strike="noStrike" kern="1200" baseline="0" dirty="0">
                <a:solidFill>
                  <a:schemeClr val="tx1"/>
                </a:solidFill>
                <a:latin typeface="Arial" charset="0"/>
                <a:ea typeface="+mn-ea"/>
                <a:cs typeface="+mn-cs"/>
              </a:rPr>
              <a:t> been assigned a locker</a:t>
            </a:r>
            <a:r>
              <a:rPr lang="en-US" altLang="ko-KR" sz="1200" b="0" i="0" u="none" strike="noStrike" kern="1200" baseline="0" dirty="0">
                <a:solidFill>
                  <a:schemeClr val="tx1"/>
                </a:solidFill>
                <a:latin typeface="Arial" charset="0"/>
                <a:ea typeface="+mn-ea"/>
                <a:cs typeface="+mn-cs"/>
              </a:rPr>
              <a:t>. This is called an </a:t>
            </a:r>
            <a:r>
              <a:rPr lang="en-US" altLang="ko-KR" sz="1200" b="1" i="0" u="none" strike="noStrike" kern="1200" baseline="0" dirty="0">
                <a:solidFill>
                  <a:schemeClr val="tx1"/>
                </a:solidFill>
                <a:latin typeface="Arial" charset="0"/>
                <a:ea typeface="+mn-ea"/>
                <a:cs typeface="+mn-cs"/>
              </a:rPr>
              <a:t>outer join</a:t>
            </a:r>
            <a:r>
              <a:rPr lang="en-US" altLang="ko-KR" sz="1200" b="0" i="0" u="none" strike="noStrike" kern="1200" baseline="0" dirty="0">
                <a:solidFill>
                  <a:schemeClr val="tx1"/>
                </a:solidFill>
                <a:latin typeface="Arial" charset="0"/>
                <a:ea typeface="+mn-ea"/>
                <a:cs typeface="+mn-cs"/>
              </a:rPr>
              <a:t>. To do this, we use the </a:t>
            </a:r>
            <a:r>
              <a:rPr lang="en-US" altLang="ko-KR" sz="1200" b="1" i="0" u="none" strike="noStrike" kern="1200" baseline="0" dirty="0">
                <a:solidFill>
                  <a:schemeClr val="tx1"/>
                </a:solidFill>
                <a:latin typeface="Arial" charset="0"/>
                <a:ea typeface="+mn-ea"/>
                <a:cs typeface="+mn-cs"/>
              </a:rPr>
              <a:t>SQL outer join</a:t>
            </a:r>
            <a:r>
              <a:rPr lang="en-US" altLang="ko-KR" sz="1200" b="0" i="0" u="none" strike="noStrike" kern="1200" baseline="0" dirty="0">
                <a:solidFill>
                  <a:schemeClr val="tx1"/>
                </a:solidFill>
                <a:latin typeface="Arial" charset="0"/>
                <a:ea typeface="+mn-ea"/>
                <a:cs typeface="+mn-cs"/>
              </a:rPr>
              <a:t>, which is designed for this very purpose. And because the table we want is listed first in the query and is thus on the </a:t>
            </a:r>
            <a:r>
              <a:rPr lang="en-US" altLang="ko-KR" sz="1200" b="0" i="0" u="sng" strike="noStrike" kern="1200" baseline="0" dirty="0">
                <a:solidFill>
                  <a:schemeClr val="tx1"/>
                </a:solidFill>
                <a:latin typeface="Arial" charset="0"/>
                <a:ea typeface="+mn-ea"/>
                <a:cs typeface="+mn-cs"/>
              </a:rPr>
              <a:t>left</a:t>
            </a:r>
            <a:r>
              <a:rPr lang="en-US" altLang="ko-KR" sz="1200" b="0" i="0" u="none" strike="noStrike" kern="1200" baseline="0" dirty="0">
                <a:solidFill>
                  <a:schemeClr val="tx1"/>
                </a:solidFill>
                <a:latin typeface="Arial" charset="0"/>
                <a:ea typeface="+mn-ea"/>
                <a:cs typeface="+mn-cs"/>
              </a:rPr>
              <a:t> side of the table listing, we specifically use an </a:t>
            </a:r>
            <a:r>
              <a:rPr lang="en-US" altLang="ko-KR" sz="1200" b="1" i="0" u="none" strike="noStrike" kern="1200" baseline="0" dirty="0">
                <a:solidFill>
                  <a:schemeClr val="tx1"/>
                </a:solidFill>
                <a:latin typeface="Arial" charset="0"/>
                <a:ea typeface="+mn-ea"/>
                <a:cs typeface="+mn-cs"/>
              </a:rPr>
              <a:t>SQL </a:t>
            </a:r>
            <a:r>
              <a:rPr lang="en-US" altLang="ko-KR" sz="1200" b="1" i="0" u="sng" strike="noStrike" kern="1200" baseline="0" dirty="0">
                <a:solidFill>
                  <a:schemeClr val="tx1"/>
                </a:solidFill>
                <a:latin typeface="Arial" charset="0"/>
                <a:ea typeface="+mn-ea"/>
                <a:cs typeface="+mn-cs"/>
              </a:rPr>
              <a:t>left</a:t>
            </a:r>
            <a:r>
              <a:rPr lang="en-US" altLang="ko-KR" sz="1200" b="1" i="0" u="none" strike="noStrike" kern="1200" baseline="0" dirty="0">
                <a:solidFill>
                  <a:schemeClr val="tx1"/>
                </a:solidFill>
                <a:latin typeface="Arial" charset="0"/>
                <a:ea typeface="+mn-ea"/>
                <a:cs typeface="+mn-cs"/>
              </a:rPr>
              <a:t> outer join</a:t>
            </a:r>
            <a:r>
              <a:rPr lang="en-US" altLang="ko-KR" sz="1200" b="0" i="0" u="none" strike="noStrike" kern="1200" baseline="0" dirty="0">
                <a:solidFill>
                  <a:schemeClr val="tx1"/>
                </a:solidFill>
                <a:latin typeface="Arial" charset="0"/>
                <a:ea typeface="+mn-ea"/>
                <a:cs typeface="+mn-cs"/>
              </a:rPr>
              <a:t>, which uses the </a:t>
            </a:r>
            <a:r>
              <a:rPr lang="en-US" altLang="ko-KR" sz="1200" b="1" i="0" u="none" strike="noStrike" kern="1200" baseline="0" dirty="0">
                <a:solidFill>
                  <a:schemeClr val="tx1"/>
                </a:solidFill>
                <a:latin typeface="Arial" charset="0"/>
                <a:ea typeface="+mn-ea"/>
                <a:cs typeface="+mn-cs"/>
              </a:rPr>
              <a:t>SQL LEFT OUTER JOIN syntax</a:t>
            </a:r>
            <a:r>
              <a:rPr lang="en-US" altLang="ko-KR" sz="1200" b="0" i="0" u="none" strike="noStrike" kern="1200" baseline="0" dirty="0">
                <a:solidFill>
                  <a:schemeClr val="tx1"/>
                </a:solidFill>
                <a:latin typeface="Arial" charset="0"/>
                <a:ea typeface="+mn-ea"/>
                <a:cs typeface="+mn-cs"/>
              </a:rPr>
              <a:t>.</a:t>
            </a:r>
            <a:endParaRPr lang="en-US" altLang="ko-KR" dirty="0"/>
          </a:p>
          <a:p>
            <a:pPr eaLnBrk="1" hangingPunct="1"/>
            <a:endParaRPr lang="en-US" dirty="0"/>
          </a:p>
        </p:txBody>
      </p:sp>
      <p:sp>
        <p:nvSpPr>
          <p:cNvPr id="92163" name="Slide Number Placeholder 3"/>
          <p:cNvSpPr>
            <a:spLocks noGrp="1"/>
          </p:cNvSpPr>
          <p:nvPr>
            <p:ph type="sldNum" sz="quarter" idx="5"/>
          </p:nvPr>
        </p:nvSpPr>
        <p:spPr>
          <a:noFill/>
        </p:spPr>
        <p:txBody>
          <a:bodyPr/>
          <a:lstStyle/>
          <a:p>
            <a:fld id="{2D82FDF2-A7C2-4BAC-9164-4672ACEC784C}" type="slidenum">
              <a:rPr lang="en-US" smtClean="0">
                <a:cs typeface="Arial" charset="0"/>
              </a:rPr>
              <a:pPr/>
              <a:t>56</a:t>
            </a:fld>
            <a:endParaRPr lang="en-US" dirty="0">
              <a:cs typeface="Arial" charset="0"/>
            </a:endParaRPr>
          </a:p>
        </p:txBody>
      </p:sp>
    </p:spTree>
    <p:extLst>
      <p:ext uri="{BB962C8B-B14F-4D97-AF65-F5344CB8AC3E}">
        <p14:creationId xmlns:p14="http://schemas.microsoft.com/office/powerpoint/2010/main" val="41373955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p:spPr>
        <p:txBody>
          <a:bodyPr/>
          <a:lstStyle/>
          <a:p>
            <a:pPr eaLnBrk="1" hangingPunct="1"/>
            <a:endParaRPr lang="en-US" dirty="0"/>
          </a:p>
        </p:txBody>
      </p:sp>
      <p:sp>
        <p:nvSpPr>
          <p:cNvPr id="92163" name="Slide Number Placeholder 3"/>
          <p:cNvSpPr>
            <a:spLocks noGrp="1"/>
          </p:cNvSpPr>
          <p:nvPr>
            <p:ph type="sldNum" sz="quarter" idx="5"/>
          </p:nvPr>
        </p:nvSpPr>
        <p:spPr>
          <a:noFill/>
        </p:spPr>
        <p:txBody>
          <a:bodyPr/>
          <a:lstStyle/>
          <a:p>
            <a:fld id="{2D82FDF2-A7C2-4BAC-9164-4672ACEC784C}" type="slidenum">
              <a:rPr lang="en-US" smtClean="0">
                <a:cs typeface="Arial" charset="0"/>
              </a:rPr>
              <a:pPr/>
              <a:t>57</a:t>
            </a:fld>
            <a:endParaRPr lang="en-US" dirty="0">
              <a:cs typeface="Arial" charset="0"/>
            </a:endParaRPr>
          </a:p>
        </p:txBody>
      </p:sp>
    </p:spTree>
    <p:extLst>
      <p:ext uri="{BB962C8B-B14F-4D97-AF65-F5344CB8AC3E}">
        <p14:creationId xmlns:p14="http://schemas.microsoft.com/office/powerpoint/2010/main" val="36911011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sz="1200" b="1" i="0" kern="1200" dirty="0">
                <a:solidFill>
                  <a:schemeClr val="tx1"/>
                </a:solidFill>
                <a:effectLst/>
                <a:latin typeface="Arial" charset="0"/>
                <a:ea typeface="+mn-ea"/>
                <a:cs typeface="+mn-cs"/>
              </a:rPr>
              <a:t>Microsoft Access SQL</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sz="1200" b="0" i="0" kern="1200" dirty="0">
                <a:solidFill>
                  <a:schemeClr val="tx1"/>
                </a:solidFill>
                <a:effectLst/>
                <a:latin typeface="Arial" charset="0"/>
                <a:ea typeface="+mn-ea"/>
                <a:cs typeface="+mn-cs"/>
              </a:rPr>
              <a:t>You can use an INNER JOIN operation in any </a:t>
            </a:r>
            <a:r>
              <a:rPr lang="en-US" altLang="ko-KR" sz="1200" b="0" i="0" u="none" strike="noStrike" kern="1200" dirty="0">
                <a:solidFill>
                  <a:schemeClr val="tx1"/>
                </a:solidFill>
                <a:effectLst/>
                <a:latin typeface="Arial" charset="0"/>
                <a:ea typeface="+mn-ea"/>
                <a:cs typeface="+mn-cs"/>
                <a:hlinkClick r:id="rId3"/>
              </a:rPr>
              <a:t>FROM</a:t>
            </a:r>
            <a:r>
              <a:rPr lang="en-US" altLang="ko-KR" sz="1200" b="0" i="0" kern="1200" dirty="0">
                <a:solidFill>
                  <a:schemeClr val="tx1"/>
                </a:solidFill>
                <a:effectLst/>
                <a:latin typeface="Arial" charset="0"/>
                <a:ea typeface="+mn-ea"/>
                <a:cs typeface="+mn-cs"/>
              </a:rPr>
              <a:t> clause.</a:t>
            </a:r>
            <a:endParaRPr lang="en-US" altLang="ko-KR" sz="1200" b="1" i="0" kern="1200" dirty="0">
              <a:solidFill>
                <a:schemeClr val="tx1"/>
              </a:solidFill>
              <a:effectLst/>
              <a:latin typeface="Arial" charset="0"/>
              <a:ea typeface="+mn-ea"/>
              <a:cs typeface="+mn-cs"/>
            </a:endParaRPr>
          </a:p>
          <a:p>
            <a:pPr eaLnBrk="1" hangingPunct="1"/>
            <a:r>
              <a:rPr lang="en-US" altLang="ko-KR" sz="1200" b="0" i="0" kern="1200" dirty="0">
                <a:solidFill>
                  <a:schemeClr val="tx1"/>
                </a:solidFill>
                <a:effectLst/>
                <a:latin typeface="Arial" charset="0"/>
                <a:ea typeface="+mn-ea"/>
                <a:cs typeface="+mn-cs"/>
              </a:rPr>
              <a:t>Use a LEFT JOIN operation to create a left outer join.</a:t>
            </a:r>
          </a:p>
          <a:p>
            <a:pPr eaLnBrk="1" hangingPunct="1"/>
            <a:r>
              <a:rPr lang="en-US" altLang="ko-KR" sz="1200" b="0" i="0" kern="1200" dirty="0">
                <a:solidFill>
                  <a:schemeClr val="tx1"/>
                </a:solidFill>
                <a:effectLst/>
                <a:latin typeface="Arial" charset="0"/>
                <a:ea typeface="+mn-ea"/>
                <a:cs typeface="+mn-cs"/>
              </a:rPr>
              <a:t>Use a RIGHT JOIN operation to create a right outer join. </a:t>
            </a:r>
            <a:endParaRPr lang="en-US" dirty="0"/>
          </a:p>
        </p:txBody>
      </p:sp>
      <p:sp>
        <p:nvSpPr>
          <p:cNvPr id="92163" name="Slide Number Placeholder 3"/>
          <p:cNvSpPr>
            <a:spLocks noGrp="1"/>
          </p:cNvSpPr>
          <p:nvPr>
            <p:ph type="sldNum" sz="quarter" idx="5"/>
          </p:nvPr>
        </p:nvSpPr>
        <p:spPr>
          <a:noFill/>
        </p:spPr>
        <p:txBody>
          <a:bodyPr/>
          <a:lstStyle/>
          <a:p>
            <a:fld id="{2D82FDF2-A7C2-4BAC-9164-4672ACEC784C}" type="slidenum">
              <a:rPr lang="en-US" smtClean="0">
                <a:cs typeface="Arial" charset="0"/>
              </a:rPr>
              <a:pPr/>
              <a:t>58</a:t>
            </a:fld>
            <a:endParaRPr lang="en-US" dirty="0">
              <a:cs typeface="Arial" charset="0"/>
            </a:endParaRPr>
          </a:p>
        </p:txBody>
      </p:sp>
    </p:spTree>
    <p:extLst>
      <p:ext uri="{BB962C8B-B14F-4D97-AF65-F5344CB8AC3E}">
        <p14:creationId xmlns:p14="http://schemas.microsoft.com/office/powerpoint/2010/main" val="21805627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sz="1200" b="1" i="0" kern="1200" dirty="0">
                <a:solidFill>
                  <a:schemeClr val="tx1"/>
                </a:solidFill>
                <a:effectLst/>
                <a:latin typeface="Arial" charset="0"/>
                <a:ea typeface="+mn-ea"/>
                <a:cs typeface="+mn-cs"/>
              </a:rPr>
              <a:t>Microsoft Access SQL</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sz="1200" b="0" i="0" kern="1200" dirty="0">
                <a:solidFill>
                  <a:schemeClr val="tx1"/>
                </a:solidFill>
                <a:effectLst/>
                <a:latin typeface="Arial" charset="0"/>
                <a:ea typeface="+mn-ea"/>
                <a:cs typeface="+mn-cs"/>
              </a:rPr>
              <a:t>You can use an INNER JOIN operation in any </a:t>
            </a:r>
            <a:r>
              <a:rPr lang="en-US" altLang="ko-KR" sz="1200" b="0" i="0" u="none" strike="noStrike" kern="1200" dirty="0">
                <a:solidFill>
                  <a:schemeClr val="tx1"/>
                </a:solidFill>
                <a:effectLst/>
                <a:latin typeface="Arial" charset="0"/>
                <a:ea typeface="+mn-ea"/>
                <a:cs typeface="+mn-cs"/>
                <a:hlinkClick r:id="rId3"/>
              </a:rPr>
              <a:t>FROM</a:t>
            </a:r>
            <a:r>
              <a:rPr lang="en-US" altLang="ko-KR" sz="1200" b="0" i="0" kern="1200" dirty="0">
                <a:solidFill>
                  <a:schemeClr val="tx1"/>
                </a:solidFill>
                <a:effectLst/>
                <a:latin typeface="Arial" charset="0"/>
                <a:ea typeface="+mn-ea"/>
                <a:cs typeface="+mn-cs"/>
              </a:rPr>
              <a:t> clause.</a:t>
            </a:r>
            <a:endParaRPr lang="en-US" altLang="ko-KR" sz="1200" b="1" i="0" kern="1200" dirty="0">
              <a:solidFill>
                <a:schemeClr val="tx1"/>
              </a:solidFill>
              <a:effectLst/>
              <a:latin typeface="Arial" charset="0"/>
              <a:ea typeface="+mn-ea"/>
              <a:cs typeface="+mn-cs"/>
            </a:endParaRPr>
          </a:p>
          <a:p>
            <a:pPr eaLnBrk="1" hangingPunct="1"/>
            <a:r>
              <a:rPr lang="en-US" altLang="ko-KR" sz="1200" b="0" i="0" kern="1200" dirty="0">
                <a:solidFill>
                  <a:schemeClr val="tx1"/>
                </a:solidFill>
                <a:effectLst/>
                <a:latin typeface="Arial" charset="0"/>
                <a:ea typeface="+mn-ea"/>
                <a:cs typeface="+mn-cs"/>
              </a:rPr>
              <a:t>Use a LEFT JOIN operation to create a left outer join.</a:t>
            </a:r>
          </a:p>
          <a:p>
            <a:pPr eaLnBrk="1" hangingPunct="1"/>
            <a:r>
              <a:rPr lang="en-US" altLang="ko-KR" sz="1200" b="0" i="0" kern="1200" dirty="0">
                <a:solidFill>
                  <a:schemeClr val="tx1"/>
                </a:solidFill>
                <a:effectLst/>
                <a:latin typeface="Arial" charset="0"/>
                <a:ea typeface="+mn-ea"/>
                <a:cs typeface="+mn-cs"/>
              </a:rPr>
              <a:t>Use a RIGHT JOIN operation to create a right outer join. </a:t>
            </a:r>
            <a:endParaRPr lang="en-US" altLang="ko-KR" dirty="0"/>
          </a:p>
          <a:p>
            <a:pPr eaLnBrk="1" hangingPunct="1"/>
            <a:endParaRPr lang="en-US" dirty="0"/>
          </a:p>
        </p:txBody>
      </p:sp>
      <p:sp>
        <p:nvSpPr>
          <p:cNvPr id="94211" name="Slide Number Placeholder 3"/>
          <p:cNvSpPr>
            <a:spLocks noGrp="1"/>
          </p:cNvSpPr>
          <p:nvPr>
            <p:ph type="sldNum" sz="quarter" idx="5"/>
          </p:nvPr>
        </p:nvSpPr>
        <p:spPr>
          <a:noFill/>
        </p:spPr>
        <p:txBody>
          <a:bodyPr/>
          <a:lstStyle/>
          <a:p>
            <a:fld id="{25BB2DF1-25BE-4041-B084-8C022F36E715}" type="slidenum">
              <a:rPr lang="en-US" smtClean="0">
                <a:cs typeface="Arial" charset="0"/>
              </a:rPr>
              <a:pPr/>
              <a:t>59</a:t>
            </a:fld>
            <a:endParaRPr lang="en-US" dirty="0">
              <a:cs typeface="Arial" charset="0"/>
            </a:endParaRPr>
          </a:p>
        </p:txBody>
      </p:sp>
    </p:spTree>
    <p:extLst>
      <p:ext uri="{BB962C8B-B14F-4D97-AF65-F5344CB8AC3E}">
        <p14:creationId xmlns:p14="http://schemas.microsoft.com/office/powerpoint/2010/main" val="3863542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a:ln/>
        </p:spPr>
      </p:sp>
      <p:sp>
        <p:nvSpPr>
          <p:cNvPr id="26626" name="Notes Placeholder 2"/>
          <p:cNvSpPr>
            <a:spLocks noGrp="1"/>
          </p:cNvSpPr>
          <p:nvPr>
            <p:ph type="body" idx="1"/>
          </p:nvPr>
        </p:nvSpPr>
        <p:spPr>
          <a:noFill/>
          <a:ln/>
        </p:spPr>
        <p:txBody>
          <a:bodyPr/>
          <a:lstStyle/>
          <a:p>
            <a:r>
              <a:rPr lang="en-US" altLang="ko-KR" sz="1200" b="1" i="1" u="sng" strike="noStrike" kern="1200" baseline="0" dirty="0">
                <a:solidFill>
                  <a:schemeClr val="tx1"/>
                </a:solidFill>
                <a:latin typeface="Arial" charset="0"/>
                <a:ea typeface="+mn-ea"/>
                <a:cs typeface="+mn-cs"/>
              </a:rPr>
              <a:t>Database Objects </a:t>
            </a:r>
            <a:r>
              <a:rPr lang="en-US" altLang="ko-KR" sz="1200" b="0" i="1" u="none" strike="noStrike" kern="1200" baseline="0" dirty="0">
                <a:solidFill>
                  <a:schemeClr val="tx1"/>
                </a:solidFill>
                <a:latin typeface="Arial" charset="0"/>
                <a:ea typeface="+mn-ea"/>
                <a:cs typeface="+mn-cs"/>
              </a:rPr>
              <a:t>and the Navigation Pane</a:t>
            </a:r>
          </a:p>
          <a:p>
            <a:r>
              <a:rPr lang="en-US" altLang="ko-KR" sz="1200" b="0" i="0" u="none" strike="noStrike" kern="1200" baseline="0" dirty="0">
                <a:solidFill>
                  <a:schemeClr val="tx1"/>
                </a:solidFill>
                <a:latin typeface="Arial" charset="0"/>
                <a:ea typeface="+mn-ea"/>
                <a:cs typeface="+mn-cs"/>
              </a:rPr>
              <a:t>Microsoft uses the term </a:t>
            </a:r>
            <a:r>
              <a:rPr lang="en-US" altLang="ko-KR" sz="1200" b="1" i="0" u="none" strike="noStrike" kern="1200" baseline="0" dirty="0">
                <a:solidFill>
                  <a:schemeClr val="tx1"/>
                </a:solidFill>
                <a:latin typeface="Arial" charset="0"/>
                <a:ea typeface="+mn-ea"/>
                <a:cs typeface="+mn-cs"/>
              </a:rPr>
              <a:t>object </a:t>
            </a:r>
            <a:r>
              <a:rPr lang="en-US" altLang="ko-KR" sz="1200" b="0" i="0" u="none" strike="noStrike" kern="1200" baseline="0" dirty="0">
                <a:solidFill>
                  <a:schemeClr val="tx1"/>
                </a:solidFill>
                <a:latin typeface="Arial" charset="0"/>
                <a:ea typeface="+mn-ea"/>
                <a:cs typeface="+mn-cs"/>
              </a:rPr>
              <a:t>as a general name for the various parts of a Microsoft Access database. Thus, a </a:t>
            </a:r>
            <a:r>
              <a:rPr lang="en-US" altLang="ko-KR" sz="1200" b="0" i="1" u="none" strike="noStrike" kern="1200" baseline="0" dirty="0">
                <a:solidFill>
                  <a:schemeClr val="tx1"/>
                </a:solidFill>
                <a:latin typeface="Arial" charset="0"/>
                <a:ea typeface="+mn-ea"/>
                <a:cs typeface="+mn-cs"/>
              </a:rPr>
              <a:t>table </a:t>
            </a:r>
            <a:r>
              <a:rPr lang="en-US" altLang="ko-KR" sz="1200" b="0" i="0" u="none" strike="noStrike" kern="1200" baseline="0" dirty="0">
                <a:solidFill>
                  <a:schemeClr val="tx1"/>
                </a:solidFill>
                <a:latin typeface="Arial" charset="0"/>
                <a:ea typeface="+mn-ea"/>
                <a:cs typeface="+mn-cs"/>
              </a:rPr>
              <a:t>is an object, a </a:t>
            </a:r>
            <a:r>
              <a:rPr lang="en-US" altLang="ko-KR" sz="1200" b="0" i="1" u="none" strike="noStrike" kern="1200" baseline="0" dirty="0">
                <a:solidFill>
                  <a:schemeClr val="tx1"/>
                </a:solidFill>
                <a:latin typeface="Arial" charset="0"/>
                <a:ea typeface="+mn-ea"/>
                <a:cs typeface="+mn-cs"/>
              </a:rPr>
              <a:t>report </a:t>
            </a:r>
            <a:r>
              <a:rPr lang="en-US" altLang="ko-KR" sz="1200" b="0" i="0" u="none" strike="noStrike" kern="1200" baseline="0" dirty="0">
                <a:solidFill>
                  <a:schemeClr val="tx1"/>
                </a:solidFill>
                <a:latin typeface="Arial" charset="0"/>
                <a:ea typeface="+mn-ea"/>
                <a:cs typeface="+mn-cs"/>
              </a:rPr>
              <a:t>is an object, a </a:t>
            </a:r>
            <a:r>
              <a:rPr lang="en-US" altLang="ko-KR" sz="1200" b="0" i="1" u="none" strike="noStrike" kern="1200" baseline="0" dirty="0">
                <a:solidFill>
                  <a:schemeClr val="tx1"/>
                </a:solidFill>
                <a:latin typeface="Arial" charset="0"/>
                <a:ea typeface="+mn-ea"/>
                <a:cs typeface="+mn-cs"/>
              </a:rPr>
              <a:t>form </a:t>
            </a:r>
            <a:r>
              <a:rPr lang="en-US" altLang="ko-KR" sz="1200" b="0" i="0" u="none" strike="noStrike" kern="1200" baseline="0" dirty="0">
                <a:solidFill>
                  <a:schemeClr val="tx1"/>
                </a:solidFill>
                <a:latin typeface="Arial" charset="0"/>
                <a:ea typeface="+mn-ea"/>
                <a:cs typeface="+mn-cs"/>
              </a:rPr>
              <a:t>is an object, and so on. Microsoft Access objects are displayed in the Microsoft Access </a:t>
            </a:r>
            <a:r>
              <a:rPr lang="en-US" altLang="ko-KR" sz="1200" b="1" i="0" u="none" strike="noStrike" kern="1200" baseline="0" dirty="0">
                <a:solidFill>
                  <a:schemeClr val="tx1"/>
                </a:solidFill>
                <a:latin typeface="Arial" charset="0"/>
                <a:ea typeface="+mn-ea"/>
                <a:cs typeface="+mn-cs"/>
              </a:rPr>
              <a:t>Navigation Pane</a:t>
            </a:r>
            <a:r>
              <a:rPr lang="en-US" altLang="ko-KR" sz="1200" b="0" i="0" u="none" strike="noStrike" kern="1200" baseline="0" dirty="0">
                <a:solidFill>
                  <a:schemeClr val="tx1"/>
                </a:solidFill>
                <a:latin typeface="Arial" charset="0"/>
                <a:ea typeface="+mn-ea"/>
                <a:cs typeface="+mn-cs"/>
              </a:rPr>
              <a:t>, as shown in Figure AW-1-4. However, because you have not created any objects in the WMCRM database, the Navigation Pane is currently empty. </a:t>
            </a:r>
          </a:p>
          <a:p>
            <a:endParaRPr lang="en-US" altLang="ko-KR" sz="1200" b="0" i="0" u="none" strike="noStrike" kern="1200" baseline="0" dirty="0">
              <a:solidFill>
                <a:schemeClr val="tx1"/>
              </a:solidFill>
              <a:latin typeface="Arial" charset="0"/>
              <a:ea typeface="+mn-ea"/>
              <a:cs typeface="+mn-cs"/>
            </a:endParaRPr>
          </a:p>
          <a:p>
            <a:r>
              <a:rPr lang="en-US" altLang="ko-KR" sz="1200" b="0" i="0" u="none" strike="noStrike" kern="1200" baseline="0" dirty="0">
                <a:solidFill>
                  <a:schemeClr val="tx1"/>
                </a:solidFill>
                <a:latin typeface="Arial" charset="0"/>
                <a:ea typeface="+mn-ea"/>
                <a:cs typeface="+mn-cs"/>
              </a:rPr>
              <a:t>The </a:t>
            </a:r>
            <a:r>
              <a:rPr lang="en-US" altLang="ko-KR" sz="1200" b="1" i="0" u="none" strike="noStrike" kern="1200" baseline="0" dirty="0">
                <a:solidFill>
                  <a:schemeClr val="tx1"/>
                </a:solidFill>
                <a:latin typeface="Arial" charset="0"/>
                <a:ea typeface="+mn-ea"/>
                <a:cs typeface="+mn-cs"/>
              </a:rPr>
              <a:t>SQL TRUNCATE TABLE statement </a:t>
            </a:r>
            <a:r>
              <a:rPr lang="en-US" altLang="ko-KR" sz="1200" b="0" i="0" u="none" strike="noStrike" kern="1200" baseline="0" dirty="0">
                <a:solidFill>
                  <a:schemeClr val="tx1"/>
                </a:solidFill>
                <a:latin typeface="Arial" charset="0"/>
                <a:ea typeface="+mn-ea"/>
                <a:cs typeface="+mn-cs"/>
              </a:rPr>
              <a:t>was added in the SQL:2008 standard, so it is one of the latest additions to SQL. </a:t>
            </a:r>
            <a:r>
              <a:rPr lang="en-US" altLang="ko-KR" sz="1200" b="1" i="0" u="none" strike="noStrike" kern="1200" baseline="0" dirty="0">
                <a:solidFill>
                  <a:schemeClr val="tx1"/>
                </a:solidFill>
                <a:latin typeface="Arial" charset="0"/>
                <a:ea typeface="+mn-ea"/>
                <a:cs typeface="+mn-cs"/>
              </a:rPr>
              <a:t>Like</a:t>
            </a:r>
            <a:r>
              <a:rPr lang="en-US" altLang="ko-KR" sz="1200" b="0" i="0" u="none" strike="noStrike" kern="1200" baseline="0" dirty="0">
                <a:solidFill>
                  <a:schemeClr val="tx1"/>
                </a:solidFill>
                <a:latin typeface="Arial" charset="0"/>
                <a:ea typeface="+mn-ea"/>
                <a:cs typeface="+mn-cs"/>
              </a:rPr>
              <a:t> the SQL DELETE statement, it is used to remove all </a:t>
            </a:r>
            <a:r>
              <a:rPr lang="en-US" altLang="ko-KR" sz="1200" b="1" i="0" u="none" strike="noStrike" kern="1200" baseline="0" dirty="0">
                <a:solidFill>
                  <a:schemeClr val="tx1"/>
                </a:solidFill>
                <a:latin typeface="Arial" charset="0"/>
                <a:ea typeface="+mn-ea"/>
                <a:cs typeface="+mn-cs"/>
              </a:rPr>
              <a:t>data</a:t>
            </a:r>
            <a:r>
              <a:rPr lang="en-US" altLang="ko-KR" sz="1200" b="0" i="0" u="none" strike="noStrike" kern="1200" baseline="0" dirty="0">
                <a:solidFill>
                  <a:schemeClr val="tx1"/>
                </a:solidFill>
                <a:latin typeface="Arial" charset="0"/>
                <a:ea typeface="+mn-ea"/>
                <a:cs typeface="+mn-cs"/>
              </a:rPr>
              <a:t> from a </a:t>
            </a:r>
            <a:r>
              <a:rPr lang="en-US" altLang="ko-KR" sz="1200" b="1" i="0" u="none" strike="noStrike" kern="1200" baseline="0" dirty="0">
                <a:solidFill>
                  <a:schemeClr val="tx1"/>
                </a:solidFill>
                <a:latin typeface="Arial" charset="0"/>
                <a:ea typeface="+mn-ea"/>
                <a:cs typeface="+mn-cs"/>
              </a:rPr>
              <a:t>table</a:t>
            </a:r>
            <a:r>
              <a:rPr lang="en-US" altLang="ko-KR" sz="1200" b="0" i="0" u="none" strike="noStrike" kern="1200" baseline="0" dirty="0">
                <a:solidFill>
                  <a:schemeClr val="tx1"/>
                </a:solidFill>
                <a:latin typeface="Arial" charset="0"/>
                <a:ea typeface="+mn-ea"/>
                <a:cs typeface="+mn-cs"/>
              </a:rPr>
              <a:t> while leaving the table structure itself in the database. However, </a:t>
            </a:r>
            <a:r>
              <a:rPr lang="en-US" altLang="ko-KR" sz="1200" b="1" i="0" u="none" strike="noStrike" kern="1200" baseline="0" dirty="0">
                <a:solidFill>
                  <a:schemeClr val="tx1"/>
                </a:solidFill>
                <a:latin typeface="Arial" charset="0"/>
                <a:ea typeface="+mn-ea"/>
                <a:cs typeface="+mn-cs"/>
              </a:rPr>
              <a:t>unlike</a:t>
            </a:r>
            <a:r>
              <a:rPr lang="en-US" altLang="ko-KR" sz="1200" b="0" i="0" u="none" strike="noStrike" kern="1200" baseline="0" dirty="0">
                <a:solidFill>
                  <a:schemeClr val="tx1"/>
                </a:solidFill>
                <a:latin typeface="Arial" charset="0"/>
                <a:ea typeface="+mn-ea"/>
                <a:cs typeface="+mn-cs"/>
              </a:rPr>
              <a:t> the SQL DELETE statement, the SQL TRUNCATE TABLE statement also </a:t>
            </a:r>
            <a:r>
              <a:rPr lang="en-US" altLang="ko-KR" sz="1200" b="0" i="1" u="none" strike="noStrike" kern="1200" baseline="0" dirty="0">
                <a:solidFill>
                  <a:schemeClr val="tx1"/>
                </a:solidFill>
                <a:latin typeface="Arial" charset="0"/>
                <a:ea typeface="+mn-ea"/>
                <a:cs typeface="+mn-cs"/>
              </a:rPr>
              <a:t>resets any surrogate primary key values </a:t>
            </a:r>
            <a:r>
              <a:rPr lang="en-US" altLang="ko-KR" sz="1200" b="0" i="0" u="none" strike="noStrike" kern="1200" baseline="0" dirty="0">
                <a:solidFill>
                  <a:schemeClr val="tx1"/>
                </a:solidFill>
                <a:latin typeface="Arial" charset="0"/>
                <a:ea typeface="+mn-ea"/>
                <a:cs typeface="+mn-cs"/>
              </a:rPr>
              <a:t>back to the starting point.</a:t>
            </a:r>
            <a:endParaRPr lang="en-US" dirty="0"/>
          </a:p>
        </p:txBody>
      </p:sp>
      <p:sp>
        <p:nvSpPr>
          <p:cNvPr id="26627" name="Slide Number Placeholder 3"/>
          <p:cNvSpPr>
            <a:spLocks noGrp="1"/>
          </p:cNvSpPr>
          <p:nvPr>
            <p:ph type="sldNum" sz="quarter" idx="5"/>
          </p:nvPr>
        </p:nvSpPr>
        <p:spPr>
          <a:noFill/>
        </p:spPr>
        <p:txBody>
          <a:bodyPr/>
          <a:lstStyle/>
          <a:p>
            <a:fld id="{9BCE3810-EAE0-4724-B9B5-94BB171371A0}" type="slidenum">
              <a:rPr lang="en-US" smtClean="0">
                <a:cs typeface="Arial" charset="0"/>
              </a:rPr>
              <a:pPr/>
              <a:t>6</a:t>
            </a:fld>
            <a:endParaRPr lang="en-US" dirty="0">
              <a:cs typeface="Arial" charset="0"/>
            </a:endParaRPr>
          </a:p>
        </p:txBody>
      </p:sp>
    </p:spTree>
    <p:extLst>
      <p:ext uri="{BB962C8B-B14F-4D97-AF65-F5344CB8AC3E}">
        <p14:creationId xmlns:p14="http://schemas.microsoft.com/office/powerpoint/2010/main" val="12179651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p:spPr>
        <p:txBody>
          <a:bodyPr/>
          <a:lstStyle/>
          <a:p>
            <a:pPr eaLnBrk="1" hangingPunct="1"/>
            <a:endParaRPr lang="en-US" dirty="0"/>
          </a:p>
        </p:txBody>
      </p:sp>
      <p:sp>
        <p:nvSpPr>
          <p:cNvPr id="96259" name="Slide Number Placeholder 3"/>
          <p:cNvSpPr>
            <a:spLocks noGrp="1"/>
          </p:cNvSpPr>
          <p:nvPr>
            <p:ph type="sldNum" sz="quarter" idx="5"/>
          </p:nvPr>
        </p:nvSpPr>
        <p:spPr>
          <a:noFill/>
        </p:spPr>
        <p:txBody>
          <a:bodyPr/>
          <a:lstStyle/>
          <a:p>
            <a:fld id="{52CC6219-214F-41BE-851C-F1F4018AF514}" type="slidenum">
              <a:rPr lang="en-US" smtClean="0">
                <a:cs typeface="Arial" charset="0"/>
              </a:rPr>
              <a:pPr/>
              <a:t>60</a:t>
            </a:fld>
            <a:endParaRPr lang="en-US" dirty="0">
              <a:cs typeface="Arial" charset="0"/>
            </a:endParaRPr>
          </a:p>
        </p:txBody>
      </p:sp>
    </p:spTree>
    <p:extLst>
      <p:ext uri="{BB962C8B-B14F-4D97-AF65-F5344CB8AC3E}">
        <p14:creationId xmlns:p14="http://schemas.microsoft.com/office/powerpoint/2010/main" val="32081159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p:spPr>
        <p:txBody>
          <a:bodyPr/>
          <a:lstStyle/>
          <a:p>
            <a:pPr eaLnBrk="1" hangingPunct="1"/>
            <a:endParaRPr lang="en-US" dirty="0"/>
          </a:p>
        </p:txBody>
      </p:sp>
      <p:sp>
        <p:nvSpPr>
          <p:cNvPr id="98307" name="Slide Number Placeholder 3"/>
          <p:cNvSpPr>
            <a:spLocks noGrp="1"/>
          </p:cNvSpPr>
          <p:nvPr>
            <p:ph type="sldNum" sz="quarter" idx="5"/>
          </p:nvPr>
        </p:nvSpPr>
        <p:spPr>
          <a:noFill/>
        </p:spPr>
        <p:txBody>
          <a:bodyPr/>
          <a:lstStyle/>
          <a:p>
            <a:fld id="{78848E9A-3C51-466F-A2EA-3162AC8FB09E}" type="slidenum">
              <a:rPr lang="en-US" smtClean="0">
                <a:cs typeface="Arial" charset="0"/>
              </a:rPr>
              <a:pPr/>
              <a:t>61</a:t>
            </a:fld>
            <a:endParaRPr lang="en-US" dirty="0">
              <a:cs typeface="Arial" charset="0"/>
            </a:endParaRPr>
          </a:p>
        </p:txBody>
      </p:sp>
    </p:spTree>
    <p:extLst>
      <p:ext uri="{BB962C8B-B14F-4D97-AF65-F5344CB8AC3E}">
        <p14:creationId xmlns:p14="http://schemas.microsoft.com/office/powerpoint/2010/main" val="16765049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p:spPr>
        <p:txBody>
          <a:bodyPr/>
          <a:lstStyle/>
          <a:p>
            <a:pPr eaLnBrk="1" hangingPunct="1"/>
            <a:r>
              <a:rPr lang="en-US" altLang="ko-KR" sz="1200" b="0" i="0" u="none" strike="noStrike" kern="1200" baseline="0" dirty="0">
                <a:solidFill>
                  <a:schemeClr val="tx1"/>
                </a:solidFill>
                <a:latin typeface="Arial" charset="0"/>
                <a:ea typeface="+mn-ea"/>
                <a:cs typeface="+mn-cs"/>
              </a:rPr>
              <a:t>The </a:t>
            </a:r>
            <a:r>
              <a:rPr lang="en-US" altLang="ko-KR" sz="1200" b="1" i="0" u="none" strike="noStrike" kern="1200" baseline="0" dirty="0">
                <a:solidFill>
                  <a:schemeClr val="tx1"/>
                </a:solidFill>
                <a:latin typeface="Arial" charset="0"/>
                <a:ea typeface="+mn-ea"/>
                <a:cs typeface="+mn-cs"/>
              </a:rPr>
              <a:t>SQL MERGE statement </a:t>
            </a:r>
            <a:r>
              <a:rPr lang="en-US" altLang="ko-KR" sz="1200" b="0" i="0" u="none" strike="noStrike" kern="1200" baseline="0" dirty="0">
                <a:solidFill>
                  <a:schemeClr val="tx1"/>
                </a:solidFill>
                <a:latin typeface="Arial" charset="0"/>
                <a:ea typeface="+mn-ea"/>
                <a:cs typeface="+mn-cs"/>
              </a:rPr>
              <a:t>is</a:t>
            </a:r>
            <a:r>
              <a:rPr lang="ko-KR" altLang="en-US" sz="1200" b="0" i="0" u="none" strike="noStrike" kern="1200" baseline="0" dirty="0">
                <a:solidFill>
                  <a:schemeClr val="tx1"/>
                </a:solidFill>
                <a:latin typeface="Arial" charset="0"/>
                <a:ea typeface="+mn-ea"/>
                <a:cs typeface="+mn-cs"/>
              </a:rPr>
              <a:t> </a:t>
            </a:r>
            <a:r>
              <a:rPr lang="en-US" altLang="ko-KR" sz="1200" b="0" i="0" u="none" strike="noStrike" kern="1200" baseline="0" dirty="0">
                <a:solidFill>
                  <a:schemeClr val="tx1"/>
                </a:solidFill>
                <a:latin typeface="Arial" charset="0"/>
                <a:ea typeface="+mn-ea"/>
                <a:cs typeface="+mn-cs"/>
              </a:rPr>
              <a:t>not available in Microsoft Access 2016 ANSI-89 SQL.</a:t>
            </a:r>
            <a:endParaRPr lang="en-US" dirty="0"/>
          </a:p>
        </p:txBody>
      </p:sp>
      <p:sp>
        <p:nvSpPr>
          <p:cNvPr id="98307" name="Slide Number Placeholder 3"/>
          <p:cNvSpPr>
            <a:spLocks noGrp="1"/>
          </p:cNvSpPr>
          <p:nvPr>
            <p:ph type="sldNum" sz="quarter" idx="5"/>
          </p:nvPr>
        </p:nvSpPr>
        <p:spPr>
          <a:noFill/>
        </p:spPr>
        <p:txBody>
          <a:bodyPr/>
          <a:lstStyle/>
          <a:p>
            <a:fld id="{78848E9A-3C51-466F-A2EA-3162AC8FB09E}" type="slidenum">
              <a:rPr lang="en-US" smtClean="0">
                <a:cs typeface="Arial" charset="0"/>
              </a:rPr>
              <a:pPr/>
              <a:t>62</a:t>
            </a:fld>
            <a:endParaRPr lang="en-US" dirty="0">
              <a:cs typeface="Arial" charset="0"/>
            </a:endParaRPr>
          </a:p>
        </p:txBody>
      </p:sp>
    </p:spTree>
    <p:extLst>
      <p:ext uri="{BB962C8B-B14F-4D97-AF65-F5344CB8AC3E}">
        <p14:creationId xmlns:p14="http://schemas.microsoft.com/office/powerpoint/2010/main" val="9896830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a:ln/>
        </p:spPr>
      </p:sp>
      <p:sp>
        <p:nvSpPr>
          <p:cNvPr id="100354" name="Notes Placeholder 2"/>
          <p:cNvSpPr>
            <a:spLocks noGrp="1"/>
          </p:cNvSpPr>
          <p:nvPr>
            <p:ph type="body" idx="1"/>
          </p:nvPr>
        </p:nvSpPr>
        <p:spPr>
          <a:noFill/>
          <a:ln/>
        </p:spPr>
        <p:txBody>
          <a:bodyPr/>
          <a:lstStyle/>
          <a:p>
            <a:pPr eaLnBrk="1" hangingPunct="1"/>
            <a:endParaRPr lang="en-US" dirty="0"/>
          </a:p>
        </p:txBody>
      </p:sp>
      <p:sp>
        <p:nvSpPr>
          <p:cNvPr id="100355" name="Slide Number Placeholder 3"/>
          <p:cNvSpPr>
            <a:spLocks noGrp="1"/>
          </p:cNvSpPr>
          <p:nvPr>
            <p:ph type="sldNum" sz="quarter" idx="5"/>
          </p:nvPr>
        </p:nvSpPr>
        <p:spPr>
          <a:noFill/>
        </p:spPr>
        <p:txBody>
          <a:bodyPr/>
          <a:lstStyle/>
          <a:p>
            <a:fld id="{5B55CC15-3122-43FD-B29A-A0AFE68EDA82}" type="slidenum">
              <a:rPr lang="en-US" smtClean="0">
                <a:cs typeface="Arial" charset="0"/>
              </a:rPr>
              <a:pPr/>
              <a:t>63</a:t>
            </a:fld>
            <a:endParaRPr lang="en-US" dirty="0">
              <a:cs typeface="Arial" charset="0"/>
            </a:endParaRPr>
          </a:p>
        </p:txBody>
      </p:sp>
    </p:spTree>
    <p:extLst>
      <p:ext uri="{BB962C8B-B14F-4D97-AF65-F5344CB8AC3E}">
        <p14:creationId xmlns:p14="http://schemas.microsoft.com/office/powerpoint/2010/main" val="25779747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idx="1"/>
          </p:nvPr>
        </p:nvSpPr>
        <p:spPr>
          <a:noFill/>
          <a:ln/>
        </p:spPr>
        <p:txBody>
          <a:bodyPr/>
          <a:lstStyle/>
          <a:p>
            <a:pPr eaLnBrk="1" hangingPunct="1"/>
            <a:endParaRPr lang="en-US" dirty="0"/>
          </a:p>
        </p:txBody>
      </p:sp>
      <p:sp>
        <p:nvSpPr>
          <p:cNvPr id="102403" name="Slide Number Placeholder 3"/>
          <p:cNvSpPr>
            <a:spLocks noGrp="1"/>
          </p:cNvSpPr>
          <p:nvPr>
            <p:ph type="sldNum" sz="quarter" idx="5"/>
          </p:nvPr>
        </p:nvSpPr>
        <p:spPr>
          <a:noFill/>
        </p:spPr>
        <p:txBody>
          <a:bodyPr/>
          <a:lstStyle/>
          <a:p>
            <a:fld id="{48F02497-26C3-4684-8840-B6D166D1520C}" type="slidenum">
              <a:rPr lang="en-US" smtClean="0">
                <a:cs typeface="Arial" charset="0"/>
              </a:rPr>
              <a:pPr/>
              <a:t>64</a:t>
            </a:fld>
            <a:endParaRPr lang="en-US" dirty="0">
              <a:cs typeface="Arial" charset="0"/>
            </a:endParaRPr>
          </a:p>
        </p:txBody>
      </p:sp>
    </p:spTree>
    <p:extLst>
      <p:ext uri="{BB962C8B-B14F-4D97-AF65-F5344CB8AC3E}">
        <p14:creationId xmlns:p14="http://schemas.microsoft.com/office/powerpoint/2010/main" val="5068822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a:ln/>
        </p:spPr>
      </p:sp>
      <p:sp>
        <p:nvSpPr>
          <p:cNvPr id="104450" name="Notes Placeholder 2"/>
          <p:cNvSpPr>
            <a:spLocks noGrp="1"/>
          </p:cNvSpPr>
          <p:nvPr>
            <p:ph type="body" idx="1"/>
          </p:nvPr>
        </p:nvSpPr>
        <p:spPr>
          <a:noFill/>
          <a:ln/>
        </p:spPr>
        <p:txBody>
          <a:bodyPr/>
          <a:lstStyle/>
          <a:p>
            <a:pPr eaLnBrk="1" hangingPunct="1"/>
            <a:endParaRPr lang="en-US" dirty="0"/>
          </a:p>
        </p:txBody>
      </p:sp>
      <p:sp>
        <p:nvSpPr>
          <p:cNvPr id="104451" name="Slide Number Placeholder 3"/>
          <p:cNvSpPr>
            <a:spLocks noGrp="1"/>
          </p:cNvSpPr>
          <p:nvPr>
            <p:ph type="sldNum" sz="quarter" idx="5"/>
          </p:nvPr>
        </p:nvSpPr>
        <p:spPr>
          <a:noFill/>
        </p:spPr>
        <p:txBody>
          <a:bodyPr/>
          <a:lstStyle/>
          <a:p>
            <a:fld id="{4E62360C-037C-4BF7-898D-0318984F43EA}" type="slidenum">
              <a:rPr lang="en-US" smtClean="0">
                <a:cs typeface="Arial" charset="0"/>
              </a:rPr>
              <a:pPr/>
              <a:t>65</a:t>
            </a:fld>
            <a:endParaRPr lang="en-US" dirty="0">
              <a:cs typeface="Arial" charset="0"/>
            </a:endParaRPr>
          </a:p>
        </p:txBody>
      </p:sp>
    </p:spTree>
    <p:extLst>
      <p:ext uri="{BB962C8B-B14F-4D97-AF65-F5344CB8AC3E}">
        <p14:creationId xmlns:p14="http://schemas.microsoft.com/office/powerpoint/2010/main" val="7020563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a:ln/>
        </p:spPr>
      </p:sp>
      <p:sp>
        <p:nvSpPr>
          <p:cNvPr id="106498" name="Notes Placeholder 2"/>
          <p:cNvSpPr>
            <a:spLocks noGrp="1"/>
          </p:cNvSpPr>
          <p:nvPr>
            <p:ph type="body" idx="1"/>
          </p:nvPr>
        </p:nvSpPr>
        <p:spPr>
          <a:noFill/>
          <a:ln/>
        </p:spPr>
        <p:txBody>
          <a:bodyPr/>
          <a:lstStyle/>
          <a:p>
            <a:pPr eaLnBrk="1" hangingPunct="1"/>
            <a:endParaRPr lang="en-US" dirty="0"/>
          </a:p>
        </p:txBody>
      </p:sp>
      <p:sp>
        <p:nvSpPr>
          <p:cNvPr id="106499" name="Slide Number Placeholder 3"/>
          <p:cNvSpPr>
            <a:spLocks noGrp="1"/>
          </p:cNvSpPr>
          <p:nvPr>
            <p:ph type="sldNum" sz="quarter" idx="5"/>
          </p:nvPr>
        </p:nvSpPr>
        <p:spPr>
          <a:noFill/>
        </p:spPr>
        <p:txBody>
          <a:bodyPr/>
          <a:lstStyle/>
          <a:p>
            <a:fld id="{73515356-9236-4EBD-AAF0-FCD878B9A178}" type="slidenum">
              <a:rPr lang="en-US" smtClean="0">
                <a:cs typeface="Arial" charset="0"/>
              </a:rPr>
              <a:pPr/>
              <a:t>66</a:t>
            </a:fld>
            <a:endParaRPr lang="en-US" dirty="0">
              <a:cs typeface="Arial" charset="0"/>
            </a:endParaRPr>
          </a:p>
        </p:txBody>
      </p:sp>
    </p:spTree>
    <p:extLst>
      <p:ext uri="{BB962C8B-B14F-4D97-AF65-F5344CB8AC3E}">
        <p14:creationId xmlns:p14="http://schemas.microsoft.com/office/powerpoint/2010/main" val="41264494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p:spPr>
        <p:txBody>
          <a:bodyPr/>
          <a:lstStyle/>
          <a:p>
            <a:fld id="{58F9E45C-BADA-4237-8CBC-73CA3DFDD0AB}" type="slidenum">
              <a:rPr lang="en-US" smtClean="0">
                <a:cs typeface="Arial" charset="0"/>
              </a:rPr>
              <a:pPr/>
              <a:t>67</a:t>
            </a:fld>
            <a:endParaRPr lang="en-US" dirty="0">
              <a:cs typeface="Arial"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9882378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p:spPr>
        <p:txBody>
          <a:bodyPr/>
          <a:lstStyle/>
          <a:p>
            <a:fld id="{6642E255-6E77-4E9A-B9C5-AA3C8939FA3F}" type="slidenum">
              <a:rPr lang="en-US" smtClean="0">
                <a:cs typeface="Arial" charset="0"/>
              </a:rPr>
              <a:pPr/>
              <a:t>68</a:t>
            </a:fld>
            <a:endParaRPr lang="en-US" dirty="0">
              <a:cs typeface="Arial"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673007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a:ln/>
        </p:spPr>
      </p:sp>
      <p:sp>
        <p:nvSpPr>
          <p:cNvPr id="26626" name="Notes Placeholder 2"/>
          <p:cNvSpPr>
            <a:spLocks noGrp="1"/>
          </p:cNvSpPr>
          <p:nvPr>
            <p:ph type="body" idx="1"/>
          </p:nvPr>
        </p:nvSpPr>
        <p:spPr>
          <a:noFill/>
          <a:ln/>
        </p:spPr>
        <p:txBody>
          <a:bodyPr/>
          <a:lstStyle/>
          <a:p>
            <a:r>
              <a:rPr lang="en-US" altLang="ko-KR" sz="1200" b="0" i="1" u="none" strike="noStrike" kern="1200" baseline="0" dirty="0">
                <a:solidFill>
                  <a:schemeClr val="tx1"/>
                </a:solidFill>
                <a:latin typeface="Arial" charset="0"/>
                <a:ea typeface="+mn-ea"/>
                <a:cs typeface="+mn-cs"/>
              </a:rPr>
              <a:t>Database Objects and the Navigation Pane</a:t>
            </a:r>
          </a:p>
          <a:p>
            <a:r>
              <a:rPr lang="en-US" altLang="ko-KR" sz="1200" b="0" i="0" u="none" strike="noStrike" kern="1200" baseline="0" dirty="0">
                <a:solidFill>
                  <a:schemeClr val="tx1"/>
                </a:solidFill>
                <a:latin typeface="Arial" charset="0"/>
                <a:ea typeface="+mn-ea"/>
                <a:cs typeface="+mn-cs"/>
              </a:rPr>
              <a:t>Microsoft uses the term </a:t>
            </a:r>
            <a:r>
              <a:rPr lang="en-US" altLang="ko-KR" sz="1200" b="1" i="0" u="none" strike="noStrike" kern="1200" baseline="0" dirty="0">
                <a:solidFill>
                  <a:schemeClr val="tx1"/>
                </a:solidFill>
                <a:latin typeface="Arial" charset="0"/>
                <a:ea typeface="+mn-ea"/>
                <a:cs typeface="+mn-cs"/>
              </a:rPr>
              <a:t>object </a:t>
            </a:r>
            <a:r>
              <a:rPr lang="en-US" altLang="ko-KR" sz="1200" b="0" i="0" u="none" strike="noStrike" kern="1200" baseline="0" dirty="0">
                <a:solidFill>
                  <a:schemeClr val="tx1"/>
                </a:solidFill>
                <a:latin typeface="Arial" charset="0"/>
                <a:ea typeface="+mn-ea"/>
                <a:cs typeface="+mn-cs"/>
              </a:rPr>
              <a:t>as a general name for the various parts of a Microsoft Access database. Thus, a </a:t>
            </a:r>
            <a:r>
              <a:rPr lang="en-US" altLang="ko-KR" sz="1200" b="0" i="1" u="none" strike="noStrike" kern="1200" baseline="0" dirty="0">
                <a:solidFill>
                  <a:schemeClr val="tx1"/>
                </a:solidFill>
                <a:latin typeface="Arial" charset="0"/>
                <a:ea typeface="+mn-ea"/>
                <a:cs typeface="+mn-cs"/>
              </a:rPr>
              <a:t>table </a:t>
            </a:r>
            <a:r>
              <a:rPr lang="en-US" altLang="ko-KR" sz="1200" b="0" i="0" u="none" strike="noStrike" kern="1200" baseline="0" dirty="0">
                <a:solidFill>
                  <a:schemeClr val="tx1"/>
                </a:solidFill>
                <a:latin typeface="Arial" charset="0"/>
                <a:ea typeface="+mn-ea"/>
                <a:cs typeface="+mn-cs"/>
              </a:rPr>
              <a:t>is an object, a </a:t>
            </a:r>
            <a:r>
              <a:rPr lang="en-US" altLang="ko-KR" sz="1200" b="0" i="1" u="none" strike="noStrike" kern="1200" baseline="0" dirty="0">
                <a:solidFill>
                  <a:schemeClr val="tx1"/>
                </a:solidFill>
                <a:latin typeface="Arial" charset="0"/>
                <a:ea typeface="+mn-ea"/>
                <a:cs typeface="+mn-cs"/>
              </a:rPr>
              <a:t>report </a:t>
            </a:r>
            <a:r>
              <a:rPr lang="en-US" altLang="ko-KR" sz="1200" b="0" i="0" u="none" strike="noStrike" kern="1200" baseline="0" dirty="0">
                <a:solidFill>
                  <a:schemeClr val="tx1"/>
                </a:solidFill>
                <a:latin typeface="Arial" charset="0"/>
                <a:ea typeface="+mn-ea"/>
                <a:cs typeface="+mn-cs"/>
              </a:rPr>
              <a:t>is an object, a </a:t>
            </a:r>
            <a:r>
              <a:rPr lang="en-US" altLang="ko-KR" sz="1200" b="0" i="1" u="none" strike="noStrike" kern="1200" baseline="0" dirty="0">
                <a:solidFill>
                  <a:schemeClr val="tx1"/>
                </a:solidFill>
                <a:latin typeface="Arial" charset="0"/>
                <a:ea typeface="+mn-ea"/>
                <a:cs typeface="+mn-cs"/>
              </a:rPr>
              <a:t>form </a:t>
            </a:r>
            <a:r>
              <a:rPr lang="en-US" altLang="ko-KR" sz="1200" b="0" i="0" u="none" strike="noStrike" kern="1200" baseline="0" dirty="0">
                <a:solidFill>
                  <a:schemeClr val="tx1"/>
                </a:solidFill>
                <a:latin typeface="Arial" charset="0"/>
                <a:ea typeface="+mn-ea"/>
                <a:cs typeface="+mn-cs"/>
              </a:rPr>
              <a:t>is an object, and so on. Microsoft Access objects are displayed in the Microsoft Access </a:t>
            </a:r>
            <a:r>
              <a:rPr lang="en-US" altLang="ko-KR" sz="1200" b="1" i="0" u="none" strike="noStrike" kern="1200" baseline="0" dirty="0">
                <a:solidFill>
                  <a:schemeClr val="tx1"/>
                </a:solidFill>
                <a:latin typeface="Arial" charset="0"/>
                <a:ea typeface="+mn-ea"/>
                <a:cs typeface="+mn-cs"/>
              </a:rPr>
              <a:t>Navigation Pane</a:t>
            </a:r>
            <a:r>
              <a:rPr lang="en-US" altLang="ko-KR" sz="1200" b="0" i="0" u="none" strike="noStrike" kern="1200" baseline="0" dirty="0">
                <a:solidFill>
                  <a:schemeClr val="tx1"/>
                </a:solidFill>
                <a:latin typeface="Arial" charset="0"/>
                <a:ea typeface="+mn-ea"/>
                <a:cs typeface="+mn-cs"/>
              </a:rPr>
              <a:t>, as shown in Figure AW-1-4. However, because you have not created any objects in the WMCRM database, the Navigation Pane is currently empty. </a:t>
            </a:r>
          </a:p>
          <a:p>
            <a:endParaRPr lang="en-US" sz="1200" b="0" i="0" u="none" strike="noStrike" kern="1200" baseline="0" dirty="0">
              <a:solidFill>
                <a:schemeClr val="tx1"/>
              </a:solidFill>
              <a:latin typeface="Arial" charset="0"/>
              <a:ea typeface="+mn-ea"/>
              <a:cs typeface="+mn-cs"/>
            </a:endParaRPr>
          </a:p>
          <a:p>
            <a:r>
              <a:rPr lang="en-US" altLang="ko-KR" sz="1200" b="0" i="0" u="none" strike="noStrike" kern="1200" baseline="0" dirty="0">
                <a:solidFill>
                  <a:schemeClr val="tx1"/>
                </a:solidFill>
                <a:latin typeface="Arial" charset="0"/>
                <a:ea typeface="+mn-ea"/>
                <a:cs typeface="+mn-cs"/>
              </a:rPr>
              <a:t>In Figure 2-8, the table names are often listed with </a:t>
            </a:r>
            <a:r>
              <a:rPr lang="en-US" altLang="ko-KR" sz="1200" b="0" i="1" u="none" strike="noStrike" kern="1200" baseline="0" dirty="0" err="1">
                <a:solidFill>
                  <a:schemeClr val="tx1"/>
                </a:solidFill>
                <a:latin typeface="Arial" charset="0"/>
                <a:ea typeface="+mn-ea"/>
                <a:cs typeface="+mn-cs"/>
              </a:rPr>
              <a:t>dbo</a:t>
            </a:r>
            <a:r>
              <a:rPr lang="en-US" altLang="ko-KR" sz="1200" b="0" i="1" u="none" strike="noStrike" kern="1200" baseline="0" dirty="0">
                <a:solidFill>
                  <a:schemeClr val="tx1"/>
                </a:solidFill>
                <a:latin typeface="Arial" charset="0"/>
                <a:ea typeface="+mn-ea"/>
                <a:cs typeface="+mn-cs"/>
              </a:rPr>
              <a:t> </a:t>
            </a:r>
            <a:r>
              <a:rPr lang="en-US" altLang="ko-KR" sz="1200" b="0" i="0" u="none" strike="noStrike" kern="1200" baseline="0" dirty="0">
                <a:solidFill>
                  <a:schemeClr val="tx1"/>
                </a:solidFill>
                <a:latin typeface="Arial" charset="0"/>
                <a:ea typeface="+mn-ea"/>
                <a:cs typeface="+mn-cs"/>
              </a:rPr>
              <a:t>preceding the table name, as in </a:t>
            </a:r>
            <a:r>
              <a:rPr lang="en-US" altLang="ko-KR" sz="1200" b="0" i="0" u="none" strike="noStrike" kern="1200" baseline="0" dirty="0" err="1">
                <a:solidFill>
                  <a:schemeClr val="tx1"/>
                </a:solidFill>
                <a:latin typeface="Arial" charset="0"/>
                <a:ea typeface="+mn-ea"/>
                <a:cs typeface="+mn-cs"/>
              </a:rPr>
              <a:t>dbo.CUSTOMER</a:t>
            </a:r>
            <a:r>
              <a:rPr lang="en-US" altLang="ko-KR" sz="1200" b="0" i="0" u="none" strike="noStrike" kern="1200" baseline="0" dirty="0">
                <a:solidFill>
                  <a:schemeClr val="tx1"/>
                </a:solidFill>
                <a:latin typeface="Arial" charset="0"/>
                <a:ea typeface="+mn-ea"/>
                <a:cs typeface="+mn-cs"/>
              </a:rPr>
              <a:t>. The </a:t>
            </a:r>
            <a:r>
              <a:rPr lang="en-US" altLang="ko-KR" sz="1200" b="0" i="0" u="none" strike="noStrike" kern="1200" baseline="0" dirty="0" err="1">
                <a:solidFill>
                  <a:schemeClr val="tx1"/>
                </a:solidFill>
                <a:latin typeface="Arial" charset="0"/>
                <a:ea typeface="+mn-ea"/>
                <a:cs typeface="+mn-cs"/>
              </a:rPr>
              <a:t>dbo</a:t>
            </a:r>
            <a:r>
              <a:rPr lang="en-US" altLang="ko-KR" sz="1200" b="0" i="0" u="none" strike="noStrike" kern="1200" baseline="0" dirty="0">
                <a:solidFill>
                  <a:schemeClr val="tx1"/>
                </a:solidFill>
                <a:latin typeface="Arial" charset="0"/>
                <a:ea typeface="+mn-ea"/>
                <a:cs typeface="+mn-cs"/>
              </a:rPr>
              <a:t> stands for </a:t>
            </a:r>
            <a:r>
              <a:rPr lang="en-US" altLang="ko-KR" sz="1200" b="0" i="1" u="none" strike="noStrike" kern="1200" baseline="0" dirty="0">
                <a:solidFill>
                  <a:schemeClr val="tx1"/>
                </a:solidFill>
                <a:latin typeface="Arial" charset="0"/>
                <a:ea typeface="+mn-ea"/>
                <a:cs typeface="+mn-cs"/>
              </a:rPr>
              <a:t>database owner</a:t>
            </a:r>
            <a:r>
              <a:rPr lang="en-US" altLang="ko-KR" sz="1200" b="0" i="0" u="none" strike="noStrike" kern="1200" baseline="0" dirty="0">
                <a:solidFill>
                  <a:schemeClr val="tx1"/>
                </a:solidFill>
                <a:latin typeface="Arial" charset="0"/>
                <a:ea typeface="+mn-ea"/>
                <a:cs typeface="+mn-cs"/>
              </a:rPr>
              <a:t>, and it occurs frequently in SQL Server.</a:t>
            </a:r>
            <a:endParaRPr lang="en-US" dirty="0"/>
          </a:p>
        </p:txBody>
      </p:sp>
      <p:sp>
        <p:nvSpPr>
          <p:cNvPr id="26627" name="Slide Number Placeholder 3"/>
          <p:cNvSpPr>
            <a:spLocks noGrp="1"/>
          </p:cNvSpPr>
          <p:nvPr>
            <p:ph type="sldNum" sz="quarter" idx="5"/>
          </p:nvPr>
        </p:nvSpPr>
        <p:spPr>
          <a:noFill/>
        </p:spPr>
        <p:txBody>
          <a:bodyPr/>
          <a:lstStyle/>
          <a:p>
            <a:fld id="{9BCE3810-EAE0-4724-B9B5-94BB171371A0}" type="slidenum">
              <a:rPr lang="en-US" smtClean="0">
                <a:cs typeface="Arial" charset="0"/>
              </a:rPr>
              <a:pPr/>
              <a:t>7</a:t>
            </a:fld>
            <a:endParaRPr lang="en-US" dirty="0">
              <a:cs typeface="Arial" charset="0"/>
            </a:endParaRPr>
          </a:p>
        </p:txBody>
      </p:sp>
    </p:spTree>
    <p:extLst>
      <p:ext uri="{BB962C8B-B14F-4D97-AF65-F5344CB8AC3E}">
        <p14:creationId xmlns:p14="http://schemas.microsoft.com/office/powerpoint/2010/main" val="2243811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a:ln/>
        </p:spPr>
      </p:sp>
      <p:sp>
        <p:nvSpPr>
          <p:cNvPr id="28674" name="Notes Placeholder 2"/>
          <p:cNvSpPr>
            <a:spLocks noGrp="1"/>
          </p:cNvSpPr>
          <p:nvPr>
            <p:ph type="body" idx="1"/>
          </p:nvPr>
        </p:nvSpPr>
        <p:spPr>
          <a:noFill/>
          <a:ln/>
        </p:spPr>
        <p:txBody>
          <a:bodyPr/>
          <a:lstStyle/>
          <a:p>
            <a:r>
              <a:rPr lang="en-US" altLang="ko-KR" sz="1200" b="0" i="0" u="none" strike="noStrike" kern="1200" baseline="0" dirty="0">
                <a:solidFill>
                  <a:schemeClr val="tx1"/>
                </a:solidFill>
                <a:latin typeface="Arial" charset="0"/>
                <a:ea typeface="+mn-ea"/>
                <a:cs typeface="+mn-cs"/>
              </a:rPr>
              <a:t>The parts of the </a:t>
            </a:r>
            <a:r>
              <a:rPr lang="en-US" altLang="ko-KR" sz="1200" b="1" i="0" u="none" strike="noStrike" kern="1200" baseline="0" dirty="0">
                <a:solidFill>
                  <a:schemeClr val="tx1"/>
                </a:solidFill>
                <a:latin typeface="Arial" charset="0"/>
                <a:ea typeface="+mn-ea"/>
                <a:cs typeface="+mn-cs"/>
              </a:rPr>
              <a:t>three-part</a:t>
            </a:r>
            <a:r>
              <a:rPr lang="en-US" altLang="ko-KR" sz="1200" b="0" i="0" u="none" strike="noStrike" kern="1200" baseline="0" dirty="0">
                <a:solidFill>
                  <a:schemeClr val="tx1"/>
                </a:solidFill>
                <a:latin typeface="Arial" charset="0"/>
                <a:ea typeface="+mn-ea"/>
                <a:cs typeface="+mn-cs"/>
              </a:rPr>
              <a:t> column definition are the column </a:t>
            </a:r>
            <a:r>
              <a:rPr lang="en-US" altLang="ko-KR" sz="1200" b="0" i="0" u="sng" strike="noStrike" kern="1200" baseline="0" dirty="0">
                <a:solidFill>
                  <a:schemeClr val="tx1"/>
                </a:solidFill>
                <a:latin typeface="Arial" charset="0"/>
                <a:ea typeface="+mn-ea"/>
                <a:cs typeface="+mn-cs"/>
              </a:rPr>
              <a:t>name</a:t>
            </a:r>
            <a:r>
              <a:rPr lang="en-US" altLang="ko-KR" sz="1200" b="0" i="0" u="none" strike="noStrike" kern="1200" baseline="0" dirty="0">
                <a:solidFill>
                  <a:schemeClr val="tx1"/>
                </a:solidFill>
                <a:latin typeface="Arial" charset="0"/>
                <a:ea typeface="+mn-ea"/>
                <a:cs typeface="+mn-cs"/>
              </a:rPr>
              <a:t>, the column </a:t>
            </a:r>
            <a:r>
              <a:rPr lang="en-US" altLang="ko-KR" sz="1200" b="0" i="0" u="sng" strike="noStrike" kern="1200" baseline="0" dirty="0">
                <a:solidFill>
                  <a:schemeClr val="tx1"/>
                </a:solidFill>
                <a:latin typeface="Arial" charset="0"/>
                <a:ea typeface="+mn-ea"/>
                <a:cs typeface="+mn-cs"/>
              </a:rPr>
              <a:t>data type</a:t>
            </a:r>
            <a:r>
              <a:rPr lang="en-US" altLang="ko-KR" sz="1200" b="0" i="0" u="none" strike="noStrike" kern="1200" baseline="0" dirty="0">
                <a:solidFill>
                  <a:schemeClr val="tx1"/>
                </a:solidFill>
                <a:latin typeface="Arial" charset="0"/>
                <a:ea typeface="+mn-ea"/>
                <a:cs typeface="+mn-cs"/>
              </a:rPr>
              <a:t>, and, optionally, one or more </a:t>
            </a:r>
            <a:r>
              <a:rPr lang="en-US" altLang="ko-KR" sz="1200" b="0" i="0" u="sng" strike="noStrike" kern="1200" baseline="0" dirty="0">
                <a:solidFill>
                  <a:schemeClr val="tx1"/>
                </a:solidFill>
                <a:latin typeface="Arial" charset="0"/>
                <a:ea typeface="+mn-ea"/>
                <a:cs typeface="+mn-cs"/>
              </a:rPr>
              <a:t>constraints</a:t>
            </a:r>
            <a:r>
              <a:rPr lang="en-US" altLang="ko-KR" sz="1200" b="0" i="0" u="none" strike="noStrike" kern="1200" baseline="0" dirty="0">
                <a:solidFill>
                  <a:schemeClr val="tx1"/>
                </a:solidFill>
                <a:latin typeface="Arial" charset="0"/>
                <a:ea typeface="+mn-ea"/>
                <a:cs typeface="+mn-cs"/>
              </a:rPr>
              <a:t> on column values.</a:t>
            </a:r>
          </a:p>
          <a:p>
            <a:endParaRPr lang="en-US" sz="1200" b="0" i="0" u="none" strike="noStrike" kern="1200" baseline="0" dirty="0">
              <a:solidFill>
                <a:schemeClr val="tx1"/>
              </a:solidFill>
              <a:latin typeface="Arial" charset="0"/>
              <a:ea typeface="+mn-ea"/>
              <a:cs typeface="+mn-cs"/>
            </a:endParaRPr>
          </a:p>
          <a:p>
            <a:r>
              <a:rPr lang="en-US" altLang="ko-KR" sz="1200" b="0" i="0" u="none" strike="noStrike" kern="1200" baseline="0" dirty="0">
                <a:solidFill>
                  <a:schemeClr val="tx1"/>
                </a:solidFill>
                <a:latin typeface="Arial" charset="0"/>
                <a:ea typeface="+mn-ea"/>
                <a:cs typeface="+mn-cs"/>
              </a:rPr>
              <a:t>Finally, the </a:t>
            </a:r>
            <a:r>
              <a:rPr lang="en-US" altLang="ko-KR" sz="1200" b="1" i="0" u="none" strike="noStrike" kern="1200" baseline="0" dirty="0">
                <a:solidFill>
                  <a:schemeClr val="tx1"/>
                </a:solidFill>
                <a:latin typeface="Arial" charset="0"/>
                <a:ea typeface="+mn-ea"/>
                <a:cs typeface="+mn-cs"/>
              </a:rPr>
              <a:t>DEFAULT keyword </a:t>
            </a:r>
            <a:r>
              <a:rPr lang="en-US" altLang="ko-KR" sz="1200" b="0" i="0" u="none" strike="noStrike" kern="1200" baseline="0" dirty="0">
                <a:solidFill>
                  <a:schemeClr val="tx1"/>
                </a:solidFill>
                <a:latin typeface="Arial" charset="0"/>
                <a:ea typeface="+mn-ea"/>
                <a:cs typeface="+mn-cs"/>
              </a:rPr>
              <a:t>(DEFAULT is </a:t>
            </a:r>
            <a:r>
              <a:rPr lang="en-US" altLang="ko-KR" sz="1200" b="1" i="0" u="sng" strike="noStrike" kern="1200" baseline="0" dirty="0">
                <a:solidFill>
                  <a:schemeClr val="tx1"/>
                </a:solidFill>
                <a:latin typeface="Arial" charset="0"/>
                <a:ea typeface="+mn-ea"/>
                <a:cs typeface="+mn-cs"/>
              </a:rPr>
              <a:t>not</a:t>
            </a:r>
            <a:r>
              <a:rPr lang="en-US" altLang="ko-KR" sz="1200" b="0" i="0" u="none" strike="noStrike" kern="1200" baseline="0" dirty="0">
                <a:solidFill>
                  <a:schemeClr val="tx1"/>
                </a:solidFill>
                <a:latin typeface="Arial" charset="0"/>
                <a:ea typeface="+mn-ea"/>
                <a:cs typeface="+mn-cs"/>
              </a:rPr>
              <a:t> considered a column constraint) can be used to set initial values.</a:t>
            </a:r>
          </a:p>
          <a:p>
            <a:endParaRPr lang="en-US" dirty="0"/>
          </a:p>
        </p:txBody>
      </p:sp>
      <p:sp>
        <p:nvSpPr>
          <p:cNvPr id="28675" name="Slide Number Placeholder 3"/>
          <p:cNvSpPr>
            <a:spLocks noGrp="1"/>
          </p:cNvSpPr>
          <p:nvPr>
            <p:ph type="sldNum" sz="quarter" idx="5"/>
          </p:nvPr>
        </p:nvSpPr>
        <p:spPr>
          <a:noFill/>
        </p:spPr>
        <p:txBody>
          <a:bodyPr/>
          <a:lstStyle/>
          <a:p>
            <a:fld id="{6807868F-488A-48B1-9D6F-6A5F3F12AA0C}" type="slidenum">
              <a:rPr lang="en-US" smtClean="0">
                <a:cs typeface="Arial" charset="0"/>
              </a:rPr>
              <a:pPr/>
              <a:t>8</a:t>
            </a:fld>
            <a:endParaRPr lang="en-US" dirty="0">
              <a:cs typeface="Arial" charset="0"/>
            </a:endParaRPr>
          </a:p>
        </p:txBody>
      </p:sp>
    </p:spTree>
    <p:extLst>
      <p:ext uri="{BB962C8B-B14F-4D97-AF65-F5344CB8AC3E}">
        <p14:creationId xmlns:p14="http://schemas.microsoft.com/office/powerpoint/2010/main" val="2704849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a:ln/>
        </p:spPr>
      </p:sp>
      <p:sp>
        <p:nvSpPr>
          <p:cNvPr id="30722" name="Notes Placeholder 2"/>
          <p:cNvSpPr>
            <a:spLocks noGrp="1"/>
          </p:cNvSpPr>
          <p:nvPr>
            <p:ph type="body" idx="1"/>
          </p:nvPr>
        </p:nvSpPr>
        <p:spPr>
          <a:noFill/>
          <a:ln/>
        </p:spPr>
        <p:txBody>
          <a:bodyPr/>
          <a:lstStyle/>
          <a:p>
            <a:r>
              <a:rPr lang="en-US" altLang="ko-KR" sz="1200" b="0" i="0" u="none" strike="noStrike" kern="1200" baseline="0" dirty="0">
                <a:solidFill>
                  <a:schemeClr val="tx1"/>
                </a:solidFill>
                <a:latin typeface="Arial" charset="0"/>
                <a:ea typeface="+mn-ea"/>
                <a:cs typeface="+mn-cs"/>
              </a:rPr>
              <a:t>Every table constraint has a </a:t>
            </a:r>
            <a:r>
              <a:rPr lang="en-US" altLang="ko-KR" sz="1200" b="0" i="0" u="sng" strike="noStrike" kern="1200" baseline="0" dirty="0">
                <a:solidFill>
                  <a:schemeClr val="tx1"/>
                </a:solidFill>
                <a:latin typeface="Arial" charset="0"/>
                <a:ea typeface="+mn-ea"/>
                <a:cs typeface="+mn-cs"/>
              </a:rPr>
              <a:t>name</a:t>
            </a:r>
            <a:r>
              <a:rPr lang="en-US" altLang="ko-KR" sz="1200" b="0" i="0" u="none" strike="noStrike" kern="1200" baseline="0" dirty="0">
                <a:solidFill>
                  <a:schemeClr val="tx1"/>
                </a:solidFill>
                <a:latin typeface="Arial" charset="0"/>
                <a:ea typeface="+mn-ea"/>
                <a:cs typeface="+mn-cs"/>
              </a:rPr>
              <a:t> followed by the </a:t>
            </a:r>
            <a:r>
              <a:rPr lang="en-US" altLang="ko-KR" sz="1200" b="0" i="0" u="sng" strike="noStrike" kern="1200" baseline="0" dirty="0">
                <a:solidFill>
                  <a:schemeClr val="tx1"/>
                </a:solidFill>
                <a:latin typeface="Arial" charset="0"/>
                <a:ea typeface="+mn-ea"/>
                <a:cs typeface="+mn-cs"/>
              </a:rPr>
              <a:t>definition</a:t>
            </a:r>
            <a:r>
              <a:rPr lang="en-US" altLang="ko-KR" sz="1200" b="0" i="0" u="none" strike="noStrike" kern="1200" baseline="0" dirty="0">
                <a:solidFill>
                  <a:schemeClr val="tx1"/>
                </a:solidFill>
                <a:latin typeface="Arial" charset="0"/>
                <a:ea typeface="+mn-ea"/>
                <a:cs typeface="+mn-cs"/>
              </a:rPr>
              <a:t> of the constraint.</a:t>
            </a:r>
          </a:p>
          <a:p>
            <a:endParaRPr lang="en-US" altLang="ko-KR" sz="1200" b="0" i="0" u="none" strike="noStrike" kern="1200" baseline="0" dirty="0">
              <a:solidFill>
                <a:schemeClr val="tx1"/>
              </a:solidFill>
              <a:latin typeface="Arial" charset="0"/>
              <a:ea typeface="+mn-ea"/>
              <a:cs typeface="+mn-cs"/>
            </a:endParaRPr>
          </a:p>
          <a:p>
            <a:r>
              <a:rPr lang="en-US" altLang="ko-KR" sz="1200" b="0" i="0" u="none" strike="noStrike" kern="1200" baseline="0" dirty="0">
                <a:solidFill>
                  <a:schemeClr val="tx1"/>
                </a:solidFill>
                <a:latin typeface="Arial" charset="0"/>
                <a:ea typeface="+mn-ea"/>
                <a:cs typeface="+mn-cs"/>
              </a:rPr>
              <a:t>Defining primary keys using table constraints offers </a:t>
            </a:r>
            <a:r>
              <a:rPr lang="en-US" altLang="ko-KR" sz="1200" b="1" i="0" u="none" strike="noStrike" kern="1200" baseline="0" dirty="0">
                <a:solidFill>
                  <a:schemeClr val="tx1"/>
                </a:solidFill>
                <a:latin typeface="Arial" charset="0"/>
                <a:ea typeface="+mn-ea"/>
                <a:cs typeface="+mn-cs"/>
              </a:rPr>
              <a:t>three</a:t>
            </a:r>
            <a:r>
              <a:rPr lang="en-US" altLang="ko-KR" sz="1200" b="0" i="0" u="none" strike="noStrike" kern="1200" baseline="0" dirty="0">
                <a:solidFill>
                  <a:schemeClr val="tx1"/>
                </a:solidFill>
                <a:latin typeface="Arial" charset="0"/>
                <a:ea typeface="+mn-ea"/>
                <a:cs typeface="+mn-cs"/>
              </a:rPr>
              <a:t> advantages. </a:t>
            </a:r>
            <a:r>
              <a:rPr lang="en-US" altLang="ko-KR" sz="1200" b="1" i="0" u="none" strike="noStrike" kern="1200" baseline="0" dirty="0">
                <a:solidFill>
                  <a:schemeClr val="tx1"/>
                </a:solidFill>
                <a:latin typeface="Arial" charset="0"/>
                <a:ea typeface="+mn-ea"/>
                <a:cs typeface="+mn-cs"/>
              </a:rPr>
              <a:t>First</a:t>
            </a:r>
            <a:r>
              <a:rPr lang="en-US" altLang="ko-KR" sz="1200" b="0" i="0" u="none" strike="noStrike" kern="1200" baseline="0" dirty="0">
                <a:solidFill>
                  <a:schemeClr val="tx1"/>
                </a:solidFill>
                <a:latin typeface="Arial" charset="0"/>
                <a:ea typeface="+mn-ea"/>
                <a:cs typeface="+mn-cs"/>
              </a:rPr>
              <a:t>, it is required for defining </a:t>
            </a:r>
            <a:r>
              <a:rPr lang="en-US" altLang="ko-KR" sz="1200" b="1" i="0" u="none" strike="noStrike" kern="1200" baseline="0" dirty="0">
                <a:solidFill>
                  <a:schemeClr val="tx1"/>
                </a:solidFill>
                <a:latin typeface="Arial" charset="0"/>
                <a:ea typeface="+mn-ea"/>
                <a:cs typeface="+mn-cs"/>
              </a:rPr>
              <a:t>composite</a:t>
            </a:r>
            <a:r>
              <a:rPr lang="en-US" altLang="ko-KR" sz="1200" b="0" i="0" u="none" strike="noStrike" kern="1200" baseline="0" dirty="0">
                <a:solidFill>
                  <a:schemeClr val="tx1"/>
                </a:solidFill>
                <a:latin typeface="Arial" charset="0"/>
                <a:ea typeface="+mn-ea"/>
                <a:cs typeface="+mn-cs"/>
              </a:rPr>
              <a:t> keys because the PRIMARY KEY column constraint cannot be used on more than one column. The </a:t>
            </a:r>
            <a:r>
              <a:rPr lang="en-US" altLang="ko-KR" sz="1200" b="1" i="0" u="none" strike="noStrike" kern="1200" baseline="0" dirty="0">
                <a:solidFill>
                  <a:schemeClr val="tx1"/>
                </a:solidFill>
                <a:latin typeface="Arial" charset="0"/>
                <a:ea typeface="+mn-ea"/>
                <a:cs typeface="+mn-cs"/>
              </a:rPr>
              <a:t>second</a:t>
            </a:r>
            <a:r>
              <a:rPr lang="en-US" altLang="ko-KR" sz="1200" b="0" i="0" u="none" strike="noStrike" kern="1200" baseline="0" dirty="0">
                <a:solidFill>
                  <a:schemeClr val="tx1"/>
                </a:solidFill>
                <a:latin typeface="Arial" charset="0"/>
                <a:ea typeface="+mn-ea"/>
                <a:cs typeface="+mn-cs"/>
              </a:rPr>
              <a:t> advantage is that by using table constraints you can choose the </a:t>
            </a:r>
            <a:r>
              <a:rPr lang="en-US" altLang="ko-KR" sz="1200" b="1" i="0" u="sng" strike="noStrike" kern="1200" baseline="0" dirty="0">
                <a:solidFill>
                  <a:schemeClr val="tx1"/>
                </a:solidFill>
                <a:latin typeface="Arial" charset="0"/>
                <a:ea typeface="+mn-ea"/>
                <a:cs typeface="+mn-cs"/>
              </a:rPr>
              <a:t>name</a:t>
            </a:r>
            <a:r>
              <a:rPr lang="en-US" altLang="ko-KR" sz="1200" b="0" i="0" u="none" strike="noStrike" kern="1200" baseline="0" dirty="0">
                <a:solidFill>
                  <a:schemeClr val="tx1"/>
                </a:solidFill>
                <a:latin typeface="Arial" charset="0"/>
                <a:ea typeface="+mn-ea"/>
                <a:cs typeface="+mn-cs"/>
              </a:rPr>
              <a:t> of the constraint that defines the primary key. Controlling the name of the constraint has advantages for administering the database, as you will see later when we discuss the SQL DROP statement. </a:t>
            </a:r>
            <a:r>
              <a:rPr lang="en-US" altLang="ko-KR" sz="1200" b="1" i="0" u="none" strike="noStrike" kern="1200" baseline="0" dirty="0">
                <a:solidFill>
                  <a:schemeClr val="tx1"/>
                </a:solidFill>
                <a:latin typeface="Arial" charset="0"/>
                <a:ea typeface="+mn-ea"/>
                <a:cs typeface="+mn-cs"/>
              </a:rPr>
              <a:t>Finally</a:t>
            </a:r>
            <a:r>
              <a:rPr lang="en-US" altLang="ko-KR" sz="1200" b="0" i="0" u="none" strike="noStrike" kern="1200" baseline="0" dirty="0">
                <a:solidFill>
                  <a:schemeClr val="tx1"/>
                </a:solidFill>
                <a:latin typeface="Arial" charset="0"/>
                <a:ea typeface="+mn-ea"/>
                <a:cs typeface="+mn-cs"/>
              </a:rPr>
              <a:t>, using a table constraint to define the primary key allows us to easily define </a:t>
            </a:r>
            <a:r>
              <a:rPr lang="en-US" altLang="ko-KR" sz="1200" b="1" i="0" u="none" strike="noStrike" kern="1200" baseline="0" dirty="0">
                <a:solidFill>
                  <a:schemeClr val="tx1"/>
                </a:solidFill>
                <a:latin typeface="Arial" charset="0"/>
                <a:ea typeface="+mn-ea"/>
                <a:cs typeface="+mn-cs"/>
              </a:rPr>
              <a:t>surrogate </a:t>
            </a:r>
            <a:r>
              <a:rPr lang="en-US" altLang="ko-KR" sz="1200" b="0" i="0" u="none" strike="noStrike" kern="1200" baseline="0" dirty="0">
                <a:solidFill>
                  <a:schemeClr val="tx1"/>
                </a:solidFill>
                <a:latin typeface="Arial" charset="0"/>
                <a:ea typeface="+mn-ea"/>
                <a:cs typeface="+mn-cs"/>
              </a:rPr>
              <a:t>keys in some DBMS products.</a:t>
            </a:r>
            <a:endParaRPr lang="en-US" dirty="0"/>
          </a:p>
        </p:txBody>
      </p:sp>
      <p:sp>
        <p:nvSpPr>
          <p:cNvPr id="30723" name="Slide Number Placeholder 3"/>
          <p:cNvSpPr>
            <a:spLocks noGrp="1"/>
          </p:cNvSpPr>
          <p:nvPr>
            <p:ph type="sldNum" sz="quarter" idx="5"/>
          </p:nvPr>
        </p:nvSpPr>
        <p:spPr>
          <a:noFill/>
        </p:spPr>
        <p:txBody>
          <a:bodyPr/>
          <a:lstStyle/>
          <a:p>
            <a:fld id="{63886131-1904-45DA-B6C5-AA3A444C6C2C}" type="slidenum">
              <a:rPr lang="en-US" smtClean="0">
                <a:cs typeface="Arial" charset="0"/>
              </a:rPr>
              <a:pPr/>
              <a:t>9</a:t>
            </a:fld>
            <a:endParaRPr lang="en-US" dirty="0">
              <a:cs typeface="Arial" charset="0"/>
            </a:endParaRPr>
          </a:p>
        </p:txBody>
      </p:sp>
    </p:spTree>
    <p:extLst>
      <p:ext uri="{BB962C8B-B14F-4D97-AF65-F5344CB8AC3E}">
        <p14:creationId xmlns:p14="http://schemas.microsoft.com/office/powerpoint/2010/main" val="3389597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2130425"/>
            <a:ext cx="7315200" cy="1470025"/>
          </a:xfrm>
          <a:prstGeom prst="rect">
            <a:avLst/>
          </a:prstGeom>
        </p:spPr>
        <p:txBody>
          <a:bodyPr/>
          <a:lstStyle>
            <a:lvl1pPr>
              <a:defRPr>
                <a:solidFill>
                  <a:srgbClr val="4F6228"/>
                </a:solidFill>
              </a:defRPr>
            </a:lvl1pPr>
          </a:lstStyle>
          <a:p>
            <a:r>
              <a:rPr lang="en-US"/>
              <a:t>Click to edit Master title style</a:t>
            </a:r>
            <a:endParaRPr lang="en-US" dirty="0"/>
          </a:p>
        </p:txBody>
      </p:sp>
      <p:sp>
        <p:nvSpPr>
          <p:cNvPr id="3" name="Subtitle 2"/>
          <p:cNvSpPr>
            <a:spLocks noGrp="1"/>
          </p:cNvSpPr>
          <p:nvPr>
            <p:ph type="subTitle" idx="1"/>
          </p:nvPr>
        </p:nvSpPr>
        <p:spPr>
          <a:xfrm>
            <a:off x="1447800" y="3886200"/>
            <a:ext cx="73152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4" name="Rectangle 5"/>
          <p:cNvSpPr>
            <a:spLocks noGrp="1" noChangeArrowheads="1"/>
          </p:cNvSpPr>
          <p:nvPr>
            <p:ph type="ftr" sz="quarter" idx="10"/>
          </p:nvPr>
        </p:nvSpPr>
        <p:spPr>
          <a:xfrm>
            <a:off x="1447800" y="6324600"/>
            <a:ext cx="5181600" cy="400050"/>
          </a:xfrm>
          <a:prstGeom prst="rect">
            <a:avLst/>
          </a:prstGeom>
          <a:ln/>
        </p:spPr>
        <p:txBody>
          <a:bodyPr/>
          <a:lstStyle>
            <a:lvl1pPr>
              <a:defRPr/>
            </a:lvl1pPr>
          </a:lstStyle>
          <a:p>
            <a:pPr>
              <a:defRPr/>
            </a:pPr>
            <a:r>
              <a:rPr lang="en-IN"/>
              <a:t>KROENKE and AUER - DATABASE CONCEPTS (7th Edition, Global Edition)                                      Copyright © 2015 Pearson Education, Ltd.</a:t>
            </a:r>
            <a:endParaRPr lang="en-US" dirty="0"/>
          </a:p>
        </p:txBody>
      </p:sp>
      <p:sp>
        <p:nvSpPr>
          <p:cNvPr id="5" name="Rectangle 6"/>
          <p:cNvSpPr>
            <a:spLocks noGrp="1" noChangeArrowheads="1"/>
          </p:cNvSpPr>
          <p:nvPr>
            <p:ph type="sldNum" sz="quarter" idx="11"/>
          </p:nvPr>
        </p:nvSpPr>
        <p:spPr>
          <a:xfrm>
            <a:off x="7848600" y="6400800"/>
            <a:ext cx="990600" cy="320675"/>
          </a:xfrm>
          <a:prstGeom prst="rect">
            <a:avLst/>
          </a:prstGeom>
          <a:ln/>
        </p:spPr>
        <p:txBody>
          <a:bodyPr/>
          <a:lstStyle>
            <a:lvl1pPr>
              <a:defRPr/>
            </a:lvl1pPr>
          </a:lstStyle>
          <a:p>
            <a:pPr>
              <a:defRPr/>
            </a:pPr>
            <a:r>
              <a:rPr lang="en-US"/>
              <a:t>3-</a:t>
            </a:r>
            <a:fld id="{A3853AA5-0F90-4DA9-9F6A-3ABFB18BFA7C}" type="slidenum">
              <a:rPr lang="en-US" smtClean="0"/>
              <a:pPr>
                <a:defRPr/>
              </a:pPr>
              <a:t>‹#›</a:t>
            </a:fld>
            <a:endParaRPr lang="en-US" dirty="0"/>
          </a:p>
        </p:txBody>
      </p:sp>
    </p:spTree>
    <p:extLst>
      <p:ext uri="{BB962C8B-B14F-4D97-AF65-F5344CB8AC3E}">
        <p14:creationId xmlns:p14="http://schemas.microsoft.com/office/powerpoint/2010/main" val="3872446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638"/>
            <a:ext cx="72390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1447800" y="1600200"/>
            <a:ext cx="7239000" cy="46482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1447800" y="6324600"/>
            <a:ext cx="5181600" cy="400050"/>
          </a:xfrm>
          <a:prstGeom prst="rect">
            <a:avLst/>
          </a:prstGeom>
          <a:ln/>
        </p:spPr>
        <p:txBody>
          <a:bodyPr/>
          <a:lstStyle>
            <a:lvl1pPr>
              <a:defRPr/>
            </a:lvl1pPr>
          </a:lstStyle>
          <a:p>
            <a:pPr>
              <a:defRPr/>
            </a:pPr>
            <a:r>
              <a:rPr lang="en-IN"/>
              <a:t>KROENKE and AUER - DATABASE CONCEPTS (7th Edition, Global Edition)                                      Copyright © 2015 Pearson Education, Ltd.</a:t>
            </a:r>
            <a:endParaRPr lang="en-US" dirty="0"/>
          </a:p>
        </p:txBody>
      </p:sp>
      <p:sp>
        <p:nvSpPr>
          <p:cNvPr id="5" name="Rectangle 6"/>
          <p:cNvSpPr>
            <a:spLocks noGrp="1" noChangeArrowheads="1"/>
          </p:cNvSpPr>
          <p:nvPr>
            <p:ph type="sldNum" sz="quarter" idx="11"/>
          </p:nvPr>
        </p:nvSpPr>
        <p:spPr>
          <a:xfrm>
            <a:off x="7848600" y="6400800"/>
            <a:ext cx="990600" cy="320675"/>
          </a:xfrm>
          <a:prstGeom prst="rect">
            <a:avLst/>
          </a:prstGeom>
          <a:ln/>
        </p:spPr>
        <p:txBody>
          <a:bodyPr/>
          <a:lstStyle>
            <a:lvl1pPr>
              <a:defRPr/>
            </a:lvl1pPr>
          </a:lstStyle>
          <a:p>
            <a:pPr>
              <a:defRPr/>
            </a:pPr>
            <a:r>
              <a:rPr lang="en-US"/>
              <a:t>3-</a:t>
            </a:r>
            <a:fld id="{55EE4350-455C-4BBD-B4AD-64CDD6499457}" type="slidenum">
              <a:rPr lang="en-US" smtClean="0"/>
              <a:pPr>
                <a:defRPr/>
              </a:pPr>
              <a:t>‹#›</a:t>
            </a:fld>
            <a:endParaRPr lang="en-US" dirty="0"/>
          </a:p>
        </p:txBody>
      </p:sp>
    </p:spTree>
    <p:extLst>
      <p:ext uri="{BB962C8B-B14F-4D97-AF65-F5344CB8AC3E}">
        <p14:creationId xmlns:p14="http://schemas.microsoft.com/office/powerpoint/2010/main" val="3248489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7050" y="274638"/>
            <a:ext cx="1809750" cy="59737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447800" y="274638"/>
            <a:ext cx="5276850" cy="59737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1447800" y="6324600"/>
            <a:ext cx="5181600" cy="400050"/>
          </a:xfrm>
          <a:prstGeom prst="rect">
            <a:avLst/>
          </a:prstGeom>
          <a:ln/>
        </p:spPr>
        <p:txBody>
          <a:bodyPr/>
          <a:lstStyle>
            <a:lvl1pPr>
              <a:defRPr/>
            </a:lvl1pPr>
          </a:lstStyle>
          <a:p>
            <a:pPr>
              <a:defRPr/>
            </a:pPr>
            <a:r>
              <a:rPr lang="en-IN"/>
              <a:t>KROENKE and AUER - DATABASE CONCEPTS (7th Edition, Global Edition)                                      Copyright © 2015 Pearson Education, Ltd.</a:t>
            </a:r>
            <a:endParaRPr lang="en-US" dirty="0"/>
          </a:p>
        </p:txBody>
      </p:sp>
      <p:sp>
        <p:nvSpPr>
          <p:cNvPr id="5" name="Rectangle 6"/>
          <p:cNvSpPr>
            <a:spLocks noGrp="1" noChangeArrowheads="1"/>
          </p:cNvSpPr>
          <p:nvPr>
            <p:ph type="sldNum" sz="quarter" idx="11"/>
          </p:nvPr>
        </p:nvSpPr>
        <p:spPr>
          <a:xfrm>
            <a:off x="7848600" y="6400800"/>
            <a:ext cx="990600" cy="320675"/>
          </a:xfrm>
          <a:prstGeom prst="rect">
            <a:avLst/>
          </a:prstGeom>
          <a:ln/>
        </p:spPr>
        <p:txBody>
          <a:bodyPr/>
          <a:lstStyle>
            <a:lvl1pPr>
              <a:defRPr/>
            </a:lvl1pPr>
          </a:lstStyle>
          <a:p>
            <a:pPr>
              <a:defRPr/>
            </a:pPr>
            <a:r>
              <a:rPr lang="en-US"/>
              <a:t>3-</a:t>
            </a:r>
            <a:fld id="{B83B3AB5-0DC0-4DEB-A4F4-11E91BE6FAE1}" type="slidenum">
              <a:rPr lang="en-US" smtClean="0"/>
              <a:pPr>
                <a:defRPr/>
              </a:pPr>
              <a:t>‹#›</a:t>
            </a:fld>
            <a:endParaRPr lang="en-US" dirty="0"/>
          </a:p>
        </p:txBody>
      </p:sp>
    </p:spTree>
    <p:extLst>
      <p:ext uri="{BB962C8B-B14F-4D97-AF65-F5344CB8AC3E}">
        <p14:creationId xmlns:p14="http://schemas.microsoft.com/office/powerpoint/2010/main" val="4184666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638"/>
            <a:ext cx="72390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1447800" y="1600200"/>
            <a:ext cx="7239000" cy="4648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1447800" y="6324600"/>
            <a:ext cx="5181600" cy="400050"/>
          </a:xfrm>
          <a:prstGeom prst="rect">
            <a:avLst/>
          </a:prstGeom>
          <a:ln/>
        </p:spPr>
        <p:txBody>
          <a:bodyPr/>
          <a:lstStyle>
            <a:lvl1pPr>
              <a:defRPr/>
            </a:lvl1pPr>
          </a:lstStyle>
          <a:p>
            <a:pPr>
              <a:defRPr/>
            </a:pPr>
            <a:r>
              <a:rPr lang="en-IN"/>
              <a:t>KROENKE and AUER - DATABASE CONCEPTS (7th Edition, Global Edition)                                      Copyright © 2015 Pearson Education, Ltd.</a:t>
            </a:r>
            <a:endParaRPr lang="en-US" dirty="0"/>
          </a:p>
        </p:txBody>
      </p:sp>
      <p:sp>
        <p:nvSpPr>
          <p:cNvPr id="5" name="Rectangle 6"/>
          <p:cNvSpPr>
            <a:spLocks noGrp="1" noChangeArrowheads="1"/>
          </p:cNvSpPr>
          <p:nvPr>
            <p:ph type="sldNum" sz="quarter" idx="11"/>
          </p:nvPr>
        </p:nvSpPr>
        <p:spPr>
          <a:xfrm>
            <a:off x="7848600" y="6400800"/>
            <a:ext cx="990600" cy="320675"/>
          </a:xfrm>
          <a:prstGeom prst="rect">
            <a:avLst/>
          </a:prstGeom>
          <a:ln/>
        </p:spPr>
        <p:txBody>
          <a:bodyPr/>
          <a:lstStyle>
            <a:lvl1pPr>
              <a:defRPr/>
            </a:lvl1pPr>
          </a:lstStyle>
          <a:p>
            <a:pPr>
              <a:defRPr/>
            </a:pPr>
            <a:r>
              <a:rPr lang="en-US"/>
              <a:t>3-</a:t>
            </a:r>
            <a:fld id="{0B57505F-E9B9-4D8B-A7CE-983599DCB3B3}" type="slidenum">
              <a:rPr lang="en-US" smtClean="0"/>
              <a:pPr>
                <a:defRPr/>
              </a:pPr>
              <a:t>‹#›</a:t>
            </a:fld>
            <a:endParaRPr lang="en-US" dirty="0"/>
          </a:p>
        </p:txBody>
      </p:sp>
    </p:spTree>
    <p:extLst>
      <p:ext uri="{BB962C8B-B14F-4D97-AF65-F5344CB8AC3E}">
        <p14:creationId xmlns:p14="http://schemas.microsoft.com/office/powerpoint/2010/main" val="570145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xfrm>
            <a:off x="1447800" y="6324600"/>
            <a:ext cx="5181600" cy="400050"/>
          </a:xfrm>
          <a:prstGeom prst="rect">
            <a:avLst/>
          </a:prstGeom>
          <a:ln/>
        </p:spPr>
        <p:txBody>
          <a:bodyPr/>
          <a:lstStyle>
            <a:lvl1pPr>
              <a:defRPr/>
            </a:lvl1pPr>
          </a:lstStyle>
          <a:p>
            <a:pPr>
              <a:defRPr/>
            </a:pPr>
            <a:r>
              <a:rPr lang="en-IN"/>
              <a:t>KROENKE and AUER - DATABASE CONCEPTS (7th Edition, Global Edition)                                      Copyright © 2015 Pearson Education, Ltd.</a:t>
            </a:r>
            <a:endParaRPr lang="en-US" dirty="0"/>
          </a:p>
        </p:txBody>
      </p:sp>
      <p:sp>
        <p:nvSpPr>
          <p:cNvPr id="5" name="Rectangle 6"/>
          <p:cNvSpPr>
            <a:spLocks noGrp="1" noChangeArrowheads="1"/>
          </p:cNvSpPr>
          <p:nvPr>
            <p:ph type="sldNum" sz="quarter" idx="11"/>
          </p:nvPr>
        </p:nvSpPr>
        <p:spPr>
          <a:xfrm>
            <a:off x="7848600" y="6400800"/>
            <a:ext cx="990600" cy="320675"/>
          </a:xfrm>
          <a:prstGeom prst="rect">
            <a:avLst/>
          </a:prstGeom>
          <a:ln/>
        </p:spPr>
        <p:txBody>
          <a:bodyPr/>
          <a:lstStyle>
            <a:lvl1pPr>
              <a:defRPr/>
            </a:lvl1pPr>
          </a:lstStyle>
          <a:p>
            <a:pPr>
              <a:defRPr/>
            </a:pPr>
            <a:r>
              <a:rPr lang="en-US"/>
              <a:t>3-</a:t>
            </a:r>
            <a:fld id="{77737837-01FE-44DE-A36D-4AFB6B3CA278}" type="slidenum">
              <a:rPr lang="en-US" smtClean="0"/>
              <a:pPr>
                <a:defRPr/>
              </a:pPr>
              <a:t>‹#›</a:t>
            </a:fld>
            <a:endParaRPr lang="en-US" dirty="0"/>
          </a:p>
        </p:txBody>
      </p:sp>
    </p:spTree>
    <p:extLst>
      <p:ext uri="{BB962C8B-B14F-4D97-AF65-F5344CB8AC3E}">
        <p14:creationId xmlns:p14="http://schemas.microsoft.com/office/powerpoint/2010/main" val="709151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638"/>
            <a:ext cx="72390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447800" y="1600200"/>
            <a:ext cx="35433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3500" y="1600200"/>
            <a:ext cx="35433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xfrm>
            <a:off x="1447800" y="6324600"/>
            <a:ext cx="5181600" cy="400050"/>
          </a:xfrm>
          <a:prstGeom prst="rect">
            <a:avLst/>
          </a:prstGeom>
          <a:ln/>
        </p:spPr>
        <p:txBody>
          <a:bodyPr/>
          <a:lstStyle>
            <a:lvl1pPr>
              <a:defRPr/>
            </a:lvl1pPr>
          </a:lstStyle>
          <a:p>
            <a:pPr>
              <a:defRPr/>
            </a:pPr>
            <a:r>
              <a:rPr lang="en-IN"/>
              <a:t>KROENKE and AUER - DATABASE CONCEPTS (7th Edition, Global Edition)                                      Copyright © 2015 Pearson Education, Ltd.</a:t>
            </a:r>
            <a:endParaRPr lang="en-US" dirty="0"/>
          </a:p>
        </p:txBody>
      </p:sp>
      <p:sp>
        <p:nvSpPr>
          <p:cNvPr id="6" name="Rectangle 6"/>
          <p:cNvSpPr>
            <a:spLocks noGrp="1" noChangeArrowheads="1"/>
          </p:cNvSpPr>
          <p:nvPr>
            <p:ph type="sldNum" sz="quarter" idx="11"/>
          </p:nvPr>
        </p:nvSpPr>
        <p:spPr>
          <a:xfrm>
            <a:off x="7848600" y="6400800"/>
            <a:ext cx="990600" cy="320675"/>
          </a:xfrm>
          <a:prstGeom prst="rect">
            <a:avLst/>
          </a:prstGeom>
          <a:ln/>
        </p:spPr>
        <p:txBody>
          <a:bodyPr/>
          <a:lstStyle>
            <a:lvl1pPr>
              <a:defRPr/>
            </a:lvl1pPr>
          </a:lstStyle>
          <a:p>
            <a:pPr>
              <a:defRPr/>
            </a:pPr>
            <a:r>
              <a:rPr lang="en-US"/>
              <a:t>3-</a:t>
            </a:r>
            <a:fld id="{7B4FD435-919C-4881-BA9B-8BE969C46A41}" type="slidenum">
              <a:rPr lang="en-US" smtClean="0"/>
              <a:pPr>
                <a:defRPr/>
              </a:pPr>
              <a:t>‹#›</a:t>
            </a:fld>
            <a:endParaRPr lang="en-US" dirty="0"/>
          </a:p>
        </p:txBody>
      </p:sp>
    </p:spTree>
    <p:extLst>
      <p:ext uri="{BB962C8B-B14F-4D97-AF65-F5344CB8AC3E}">
        <p14:creationId xmlns:p14="http://schemas.microsoft.com/office/powerpoint/2010/main" val="3487452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xfrm>
            <a:off x="1447800" y="6324600"/>
            <a:ext cx="5181600" cy="400050"/>
          </a:xfrm>
          <a:prstGeom prst="rect">
            <a:avLst/>
          </a:prstGeom>
          <a:ln/>
        </p:spPr>
        <p:txBody>
          <a:bodyPr/>
          <a:lstStyle>
            <a:lvl1pPr>
              <a:defRPr/>
            </a:lvl1pPr>
          </a:lstStyle>
          <a:p>
            <a:pPr>
              <a:defRPr/>
            </a:pPr>
            <a:r>
              <a:rPr lang="en-IN"/>
              <a:t>KROENKE and AUER - DATABASE CONCEPTS (7th Edition, Global Edition)                                      Copyright © 2015 Pearson Education, Ltd.</a:t>
            </a:r>
            <a:endParaRPr lang="en-US" dirty="0"/>
          </a:p>
        </p:txBody>
      </p:sp>
      <p:sp>
        <p:nvSpPr>
          <p:cNvPr id="8" name="Rectangle 6"/>
          <p:cNvSpPr>
            <a:spLocks noGrp="1" noChangeArrowheads="1"/>
          </p:cNvSpPr>
          <p:nvPr>
            <p:ph type="sldNum" sz="quarter" idx="11"/>
          </p:nvPr>
        </p:nvSpPr>
        <p:spPr>
          <a:xfrm>
            <a:off x="7848600" y="6400800"/>
            <a:ext cx="990600" cy="320675"/>
          </a:xfrm>
          <a:prstGeom prst="rect">
            <a:avLst/>
          </a:prstGeom>
          <a:ln/>
        </p:spPr>
        <p:txBody>
          <a:bodyPr/>
          <a:lstStyle>
            <a:lvl1pPr>
              <a:defRPr/>
            </a:lvl1pPr>
          </a:lstStyle>
          <a:p>
            <a:pPr>
              <a:defRPr/>
            </a:pPr>
            <a:r>
              <a:rPr lang="en-US"/>
              <a:t>3-</a:t>
            </a:r>
            <a:fld id="{75842C4D-F015-483E-BBA7-02BD209BEFF9}" type="slidenum">
              <a:rPr lang="en-US" smtClean="0"/>
              <a:pPr>
                <a:defRPr/>
              </a:pPr>
              <a:t>‹#›</a:t>
            </a:fld>
            <a:endParaRPr lang="en-US" dirty="0"/>
          </a:p>
        </p:txBody>
      </p:sp>
    </p:spTree>
    <p:extLst>
      <p:ext uri="{BB962C8B-B14F-4D97-AF65-F5344CB8AC3E}">
        <p14:creationId xmlns:p14="http://schemas.microsoft.com/office/powerpoint/2010/main" val="583793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638"/>
            <a:ext cx="7239000" cy="1143000"/>
          </a:xfrm>
          <a:prstGeom prst="rect">
            <a:avLst/>
          </a:prstGeom>
        </p:spPr>
        <p:txBody>
          <a:bodyPr/>
          <a:lstStyle/>
          <a:p>
            <a:r>
              <a:rPr lang="en-US"/>
              <a:t>Click to edit Master title style</a:t>
            </a:r>
          </a:p>
        </p:txBody>
      </p:sp>
      <p:sp>
        <p:nvSpPr>
          <p:cNvPr id="3" name="Rectangle 5"/>
          <p:cNvSpPr>
            <a:spLocks noGrp="1" noChangeArrowheads="1"/>
          </p:cNvSpPr>
          <p:nvPr>
            <p:ph type="ftr" sz="quarter" idx="10"/>
          </p:nvPr>
        </p:nvSpPr>
        <p:spPr>
          <a:xfrm>
            <a:off x="1447800" y="6324600"/>
            <a:ext cx="5181600" cy="400050"/>
          </a:xfrm>
          <a:prstGeom prst="rect">
            <a:avLst/>
          </a:prstGeom>
          <a:ln/>
        </p:spPr>
        <p:txBody>
          <a:bodyPr/>
          <a:lstStyle>
            <a:lvl1pPr>
              <a:defRPr/>
            </a:lvl1pPr>
          </a:lstStyle>
          <a:p>
            <a:pPr>
              <a:defRPr/>
            </a:pPr>
            <a:r>
              <a:rPr lang="en-IN"/>
              <a:t>KROENKE and AUER - DATABASE CONCEPTS (7th Edition, Global Edition)                                      Copyright © 2015 Pearson Education, Ltd.</a:t>
            </a:r>
            <a:endParaRPr lang="en-US" dirty="0"/>
          </a:p>
        </p:txBody>
      </p:sp>
      <p:sp>
        <p:nvSpPr>
          <p:cNvPr id="4" name="Rectangle 6"/>
          <p:cNvSpPr>
            <a:spLocks noGrp="1" noChangeArrowheads="1"/>
          </p:cNvSpPr>
          <p:nvPr>
            <p:ph type="sldNum" sz="quarter" idx="11"/>
          </p:nvPr>
        </p:nvSpPr>
        <p:spPr>
          <a:xfrm>
            <a:off x="7848600" y="6400800"/>
            <a:ext cx="990600" cy="320675"/>
          </a:xfrm>
          <a:prstGeom prst="rect">
            <a:avLst/>
          </a:prstGeom>
          <a:ln/>
        </p:spPr>
        <p:txBody>
          <a:bodyPr/>
          <a:lstStyle>
            <a:lvl1pPr>
              <a:defRPr/>
            </a:lvl1pPr>
          </a:lstStyle>
          <a:p>
            <a:pPr>
              <a:defRPr/>
            </a:pPr>
            <a:r>
              <a:rPr lang="en-US"/>
              <a:t>3-</a:t>
            </a:r>
            <a:fld id="{4BF3619D-DBDB-49A8-9F33-7A46A999D311}" type="slidenum">
              <a:rPr lang="en-US" smtClean="0"/>
              <a:pPr>
                <a:defRPr/>
              </a:pPr>
              <a:t>‹#›</a:t>
            </a:fld>
            <a:endParaRPr lang="en-US" dirty="0"/>
          </a:p>
        </p:txBody>
      </p:sp>
    </p:spTree>
    <p:extLst>
      <p:ext uri="{BB962C8B-B14F-4D97-AF65-F5344CB8AC3E}">
        <p14:creationId xmlns:p14="http://schemas.microsoft.com/office/powerpoint/2010/main" val="1018871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xfrm>
            <a:off x="1447800" y="6324600"/>
            <a:ext cx="5181600" cy="400050"/>
          </a:xfrm>
          <a:prstGeom prst="rect">
            <a:avLst/>
          </a:prstGeom>
          <a:ln/>
        </p:spPr>
        <p:txBody>
          <a:bodyPr/>
          <a:lstStyle>
            <a:lvl1pPr>
              <a:defRPr/>
            </a:lvl1pPr>
          </a:lstStyle>
          <a:p>
            <a:pPr>
              <a:defRPr/>
            </a:pPr>
            <a:r>
              <a:rPr lang="en-IN"/>
              <a:t>KROENKE and AUER - DATABASE CONCEPTS (7th Edition, Global Edition)                                      Copyright © 2015 Pearson Education, Ltd.</a:t>
            </a:r>
            <a:endParaRPr lang="en-US" dirty="0"/>
          </a:p>
        </p:txBody>
      </p:sp>
      <p:sp>
        <p:nvSpPr>
          <p:cNvPr id="3" name="Rectangle 6"/>
          <p:cNvSpPr>
            <a:spLocks noGrp="1" noChangeArrowheads="1"/>
          </p:cNvSpPr>
          <p:nvPr>
            <p:ph type="sldNum" sz="quarter" idx="11"/>
          </p:nvPr>
        </p:nvSpPr>
        <p:spPr>
          <a:xfrm>
            <a:off x="7848600" y="6400800"/>
            <a:ext cx="990600" cy="320675"/>
          </a:xfrm>
          <a:prstGeom prst="rect">
            <a:avLst/>
          </a:prstGeom>
          <a:ln/>
        </p:spPr>
        <p:txBody>
          <a:bodyPr/>
          <a:lstStyle>
            <a:lvl1pPr>
              <a:defRPr/>
            </a:lvl1pPr>
          </a:lstStyle>
          <a:p>
            <a:pPr>
              <a:defRPr/>
            </a:pPr>
            <a:r>
              <a:rPr lang="en-US"/>
              <a:t>3-</a:t>
            </a:r>
            <a:fld id="{BBBD0D50-E4C8-4350-9DA3-E21913AE6B2D}" type="slidenum">
              <a:rPr lang="en-US" smtClean="0"/>
              <a:pPr>
                <a:defRPr/>
              </a:pPr>
              <a:t>‹#›</a:t>
            </a:fld>
            <a:endParaRPr lang="en-US" dirty="0"/>
          </a:p>
        </p:txBody>
      </p:sp>
    </p:spTree>
    <p:extLst>
      <p:ext uri="{BB962C8B-B14F-4D97-AF65-F5344CB8AC3E}">
        <p14:creationId xmlns:p14="http://schemas.microsoft.com/office/powerpoint/2010/main" val="812479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1447800" y="6324600"/>
            <a:ext cx="5181600" cy="400050"/>
          </a:xfrm>
          <a:prstGeom prst="rect">
            <a:avLst/>
          </a:prstGeom>
          <a:ln/>
        </p:spPr>
        <p:txBody>
          <a:bodyPr/>
          <a:lstStyle>
            <a:lvl1pPr>
              <a:defRPr/>
            </a:lvl1pPr>
          </a:lstStyle>
          <a:p>
            <a:pPr>
              <a:defRPr/>
            </a:pPr>
            <a:r>
              <a:rPr lang="en-IN"/>
              <a:t>KROENKE and AUER - DATABASE CONCEPTS (7th Edition, Global Edition)                                      Copyright © 2015 Pearson Education, Ltd.</a:t>
            </a:r>
            <a:endParaRPr lang="en-US" dirty="0"/>
          </a:p>
        </p:txBody>
      </p:sp>
      <p:sp>
        <p:nvSpPr>
          <p:cNvPr id="6" name="Rectangle 6"/>
          <p:cNvSpPr>
            <a:spLocks noGrp="1" noChangeArrowheads="1"/>
          </p:cNvSpPr>
          <p:nvPr>
            <p:ph type="sldNum" sz="quarter" idx="11"/>
          </p:nvPr>
        </p:nvSpPr>
        <p:spPr>
          <a:xfrm>
            <a:off x="7848600" y="6400800"/>
            <a:ext cx="990600" cy="320675"/>
          </a:xfrm>
          <a:prstGeom prst="rect">
            <a:avLst/>
          </a:prstGeom>
          <a:ln/>
        </p:spPr>
        <p:txBody>
          <a:bodyPr/>
          <a:lstStyle>
            <a:lvl1pPr>
              <a:defRPr/>
            </a:lvl1pPr>
          </a:lstStyle>
          <a:p>
            <a:pPr>
              <a:defRPr/>
            </a:pPr>
            <a:r>
              <a:rPr lang="en-US"/>
              <a:t>3-</a:t>
            </a:r>
            <a:fld id="{17335D42-0D3B-4554-A464-2B87015DBBA7}" type="slidenum">
              <a:rPr lang="en-US" smtClean="0"/>
              <a:pPr>
                <a:defRPr/>
              </a:pPr>
              <a:t>‹#›</a:t>
            </a:fld>
            <a:endParaRPr lang="en-US" dirty="0"/>
          </a:p>
        </p:txBody>
      </p:sp>
    </p:spTree>
    <p:extLst>
      <p:ext uri="{BB962C8B-B14F-4D97-AF65-F5344CB8AC3E}">
        <p14:creationId xmlns:p14="http://schemas.microsoft.com/office/powerpoint/2010/main" val="3660799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1447800" y="6324600"/>
            <a:ext cx="5181600" cy="400050"/>
          </a:xfrm>
          <a:prstGeom prst="rect">
            <a:avLst/>
          </a:prstGeom>
          <a:ln/>
        </p:spPr>
        <p:txBody>
          <a:bodyPr/>
          <a:lstStyle>
            <a:lvl1pPr>
              <a:defRPr/>
            </a:lvl1pPr>
          </a:lstStyle>
          <a:p>
            <a:pPr>
              <a:defRPr/>
            </a:pPr>
            <a:r>
              <a:rPr lang="en-IN"/>
              <a:t>KROENKE and AUER - DATABASE CONCEPTS (7th Edition, Global Edition)                                      Copyright © 2015 Pearson Education, Ltd.</a:t>
            </a:r>
            <a:endParaRPr lang="en-US" dirty="0"/>
          </a:p>
        </p:txBody>
      </p:sp>
      <p:sp>
        <p:nvSpPr>
          <p:cNvPr id="6" name="Rectangle 6"/>
          <p:cNvSpPr>
            <a:spLocks noGrp="1" noChangeArrowheads="1"/>
          </p:cNvSpPr>
          <p:nvPr>
            <p:ph type="sldNum" sz="quarter" idx="11"/>
          </p:nvPr>
        </p:nvSpPr>
        <p:spPr>
          <a:xfrm>
            <a:off x="7848600" y="6400800"/>
            <a:ext cx="990600" cy="320675"/>
          </a:xfrm>
          <a:prstGeom prst="rect">
            <a:avLst/>
          </a:prstGeom>
          <a:ln/>
        </p:spPr>
        <p:txBody>
          <a:bodyPr/>
          <a:lstStyle>
            <a:lvl1pPr>
              <a:defRPr/>
            </a:lvl1pPr>
          </a:lstStyle>
          <a:p>
            <a:pPr>
              <a:defRPr/>
            </a:pPr>
            <a:r>
              <a:rPr lang="en-US"/>
              <a:t>3-</a:t>
            </a:r>
            <a:fld id="{224C6C3F-B361-4194-BEEF-B541D42A48E7}" type="slidenum">
              <a:rPr lang="en-US" smtClean="0"/>
              <a:pPr>
                <a:defRPr/>
              </a:pPr>
              <a:t>‹#›</a:t>
            </a:fld>
            <a:endParaRPr lang="en-US" dirty="0"/>
          </a:p>
        </p:txBody>
      </p:sp>
    </p:spTree>
    <p:extLst>
      <p:ext uri="{BB962C8B-B14F-4D97-AF65-F5344CB8AC3E}">
        <p14:creationId xmlns:p14="http://schemas.microsoft.com/office/powerpoint/2010/main" val="324385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52400" y="271683"/>
            <a:ext cx="1216103" cy="1129937"/>
          </a:xfrm>
          <a:prstGeom prst="rect">
            <a:avLst/>
          </a:prstGeom>
        </p:spPr>
      </p:pic>
      <p:sp>
        <p:nvSpPr>
          <p:cNvPr id="10" name="Rectangle 2"/>
          <p:cNvSpPr>
            <a:spLocks noGrp="1" noChangeArrowheads="1"/>
          </p:cNvSpPr>
          <p:nvPr>
            <p:ph type="title"/>
          </p:nvPr>
        </p:nvSpPr>
        <p:spPr bwMode="auto">
          <a:xfrm>
            <a:off x="1447800" y="274638"/>
            <a:ext cx="7239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1" name="Rectangle 3"/>
          <p:cNvSpPr>
            <a:spLocks noGrp="1" noChangeArrowheads="1"/>
          </p:cNvSpPr>
          <p:nvPr>
            <p:ph type="body" idx="1"/>
          </p:nvPr>
        </p:nvSpPr>
        <p:spPr bwMode="auto">
          <a:xfrm>
            <a:off x="1447800" y="1600200"/>
            <a:ext cx="72390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5"/>
          <p:cNvSpPr>
            <a:spLocks noGrp="1" noChangeArrowheads="1"/>
          </p:cNvSpPr>
          <p:nvPr>
            <p:ph type="ftr" sz="quarter" idx="3"/>
          </p:nvPr>
        </p:nvSpPr>
        <p:spPr bwMode="auto">
          <a:xfrm>
            <a:off x="1447800" y="6324600"/>
            <a:ext cx="5181600" cy="4000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aseline="0" smtClean="0">
                <a:solidFill>
                  <a:srgbClr val="4F6228"/>
                </a:solidFill>
                <a:latin typeface="Lucida Sans" pitchFamily="34" charset="0"/>
                <a:cs typeface="+mn-cs"/>
              </a:defRPr>
            </a:lvl1pPr>
          </a:lstStyle>
          <a:p>
            <a:pPr>
              <a:defRPr/>
            </a:pPr>
            <a:r>
              <a:rPr lang="en-US" dirty="0"/>
              <a:t>KROENKE and AUER - DATABASE CONCEPTS (7th Edition, Global Edition)                                      Copyright © 2015 Pearson Education, Ltd.</a:t>
            </a:r>
          </a:p>
        </p:txBody>
      </p:sp>
      <p:sp>
        <p:nvSpPr>
          <p:cNvPr id="13" name="Rectangle 6"/>
          <p:cNvSpPr>
            <a:spLocks noGrp="1" noChangeArrowheads="1"/>
          </p:cNvSpPr>
          <p:nvPr>
            <p:ph type="sldNum" sz="quarter" idx="4"/>
          </p:nvPr>
        </p:nvSpPr>
        <p:spPr bwMode="auto">
          <a:xfrm>
            <a:off x="7848600" y="6400800"/>
            <a:ext cx="990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aseline="0" smtClean="0">
                <a:solidFill>
                  <a:srgbClr val="4F6228"/>
                </a:solidFill>
                <a:latin typeface="Lucida Sans" pitchFamily="34" charset="0"/>
                <a:cs typeface="+mn-cs"/>
              </a:defRPr>
            </a:lvl1pPr>
          </a:lstStyle>
          <a:p>
            <a:pPr>
              <a:defRPr/>
            </a:pPr>
            <a:r>
              <a:rPr lang="en-US" dirty="0"/>
              <a:t>3-</a:t>
            </a:r>
            <a:fld id="{69CBA737-CAFA-4E12-94B6-F6D37D0517AF}" type="slidenum">
              <a:rPr lang="en-US" smtClean="0"/>
              <a:pPr>
                <a:defRPr/>
              </a:pPr>
              <a:t>‹#›</a:t>
            </a:fld>
            <a:endParaRPr lang="en-US" dirty="0"/>
          </a:p>
        </p:txBody>
      </p:sp>
      <p:sp>
        <p:nvSpPr>
          <p:cNvPr id="14" name="Rectangle 10"/>
          <p:cNvSpPr>
            <a:spLocks noChangeArrowheads="1"/>
          </p:cNvSpPr>
          <p:nvPr userDrawn="1"/>
        </p:nvSpPr>
        <p:spPr bwMode="auto">
          <a:xfrm>
            <a:off x="152400" y="1600200"/>
            <a:ext cx="1219200" cy="5105400"/>
          </a:xfrm>
          <a:prstGeom prst="rect">
            <a:avLst/>
          </a:prstGeom>
          <a:solidFill>
            <a:srgbClr val="B3499B"/>
          </a:solidFill>
          <a:ln w="9525">
            <a:noFill/>
            <a:miter lim="800000"/>
            <a:headEnd/>
            <a:tailEnd/>
          </a:ln>
          <a:effectLst/>
        </p:spPr>
        <p:txBody>
          <a:bodyPr wrap="none" anchor="ctr"/>
          <a:lstStyle/>
          <a:p>
            <a:pPr>
              <a:defRPr/>
            </a:pPr>
            <a:endParaRPr lang="en-US">
              <a:cs typeface="+mn-cs"/>
            </a:endParaRPr>
          </a:p>
        </p:txBody>
      </p:sp>
      <p:sp>
        <p:nvSpPr>
          <p:cNvPr id="15" name="Line 11"/>
          <p:cNvSpPr>
            <a:spLocks noChangeShapeType="1"/>
          </p:cNvSpPr>
          <p:nvPr userDrawn="1"/>
        </p:nvSpPr>
        <p:spPr bwMode="auto">
          <a:xfrm>
            <a:off x="152400" y="1524000"/>
            <a:ext cx="8763000" cy="0"/>
          </a:xfrm>
          <a:prstGeom prst="line">
            <a:avLst/>
          </a:prstGeom>
          <a:noFill/>
          <a:ln w="63500">
            <a:solidFill>
              <a:srgbClr val="B3499B"/>
            </a:solidFill>
            <a:round/>
            <a:headEnd/>
            <a:tailEnd/>
          </a:ln>
          <a:effectLst/>
        </p:spPr>
        <p:txBody>
          <a:bodyPr/>
          <a:lstStyle/>
          <a:p>
            <a:pPr>
              <a:defRPr/>
            </a:pPr>
            <a:endParaRPr lang="en-US">
              <a:cs typeface="+mn-cs"/>
            </a:endParaRPr>
          </a:p>
        </p:txBody>
      </p:sp>
    </p:spTree>
    <p:extLst>
      <p:ext uri="{BB962C8B-B14F-4D97-AF65-F5344CB8AC3E}">
        <p14:creationId xmlns:p14="http://schemas.microsoft.com/office/powerpoint/2010/main" val="13282997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rtl="0" eaLnBrk="1" fontAlgn="base" hangingPunct="1">
        <a:spcBef>
          <a:spcPct val="0"/>
        </a:spcBef>
        <a:spcAft>
          <a:spcPct val="0"/>
        </a:spcAft>
        <a:defRPr sz="4400">
          <a:solidFill>
            <a:srgbClr val="4F6228"/>
          </a:solidFill>
          <a:latin typeface="+mj-lt"/>
          <a:ea typeface="+mj-ea"/>
          <a:cs typeface="+mj-cs"/>
        </a:defRPr>
      </a:lvl1pPr>
      <a:lvl2pPr algn="ctr" rtl="0" eaLnBrk="1" fontAlgn="base" hangingPunct="1">
        <a:spcBef>
          <a:spcPct val="0"/>
        </a:spcBef>
        <a:spcAft>
          <a:spcPct val="0"/>
        </a:spcAft>
        <a:defRPr sz="4400">
          <a:solidFill>
            <a:srgbClr val="003399"/>
          </a:solidFill>
          <a:latin typeface="Arial" charset="0"/>
        </a:defRPr>
      </a:lvl2pPr>
      <a:lvl3pPr algn="ctr" rtl="0" eaLnBrk="1" fontAlgn="base" hangingPunct="1">
        <a:spcBef>
          <a:spcPct val="0"/>
        </a:spcBef>
        <a:spcAft>
          <a:spcPct val="0"/>
        </a:spcAft>
        <a:defRPr sz="4400">
          <a:solidFill>
            <a:srgbClr val="003399"/>
          </a:solidFill>
          <a:latin typeface="Arial" charset="0"/>
        </a:defRPr>
      </a:lvl3pPr>
      <a:lvl4pPr algn="ctr" rtl="0" eaLnBrk="1" fontAlgn="base" hangingPunct="1">
        <a:spcBef>
          <a:spcPct val="0"/>
        </a:spcBef>
        <a:spcAft>
          <a:spcPct val="0"/>
        </a:spcAft>
        <a:defRPr sz="4400">
          <a:solidFill>
            <a:srgbClr val="003399"/>
          </a:solidFill>
          <a:latin typeface="Arial" charset="0"/>
        </a:defRPr>
      </a:lvl4pPr>
      <a:lvl5pPr algn="ctr" rtl="0" eaLnBrk="1" fontAlgn="base" hangingPunct="1">
        <a:spcBef>
          <a:spcPct val="0"/>
        </a:spcBef>
        <a:spcAft>
          <a:spcPct val="0"/>
        </a:spcAft>
        <a:defRPr sz="4400">
          <a:solidFill>
            <a:srgbClr val="003399"/>
          </a:solidFill>
          <a:latin typeface="Arial" charset="0"/>
        </a:defRPr>
      </a:lvl5pPr>
      <a:lvl6pPr marL="457200" algn="ctr" rtl="0" eaLnBrk="1" fontAlgn="base" hangingPunct="1">
        <a:spcBef>
          <a:spcPct val="0"/>
        </a:spcBef>
        <a:spcAft>
          <a:spcPct val="0"/>
        </a:spcAft>
        <a:defRPr sz="4400">
          <a:solidFill>
            <a:srgbClr val="993300"/>
          </a:solidFill>
          <a:latin typeface="Arial" charset="0"/>
        </a:defRPr>
      </a:lvl6pPr>
      <a:lvl7pPr marL="914400" algn="ctr" rtl="0" eaLnBrk="1" fontAlgn="base" hangingPunct="1">
        <a:spcBef>
          <a:spcPct val="0"/>
        </a:spcBef>
        <a:spcAft>
          <a:spcPct val="0"/>
        </a:spcAft>
        <a:defRPr sz="4400">
          <a:solidFill>
            <a:srgbClr val="993300"/>
          </a:solidFill>
          <a:latin typeface="Arial" charset="0"/>
        </a:defRPr>
      </a:lvl7pPr>
      <a:lvl8pPr marL="1371600" algn="ctr" rtl="0" eaLnBrk="1" fontAlgn="base" hangingPunct="1">
        <a:spcBef>
          <a:spcPct val="0"/>
        </a:spcBef>
        <a:spcAft>
          <a:spcPct val="0"/>
        </a:spcAft>
        <a:defRPr sz="4400">
          <a:solidFill>
            <a:srgbClr val="993300"/>
          </a:solidFill>
          <a:latin typeface="Arial" charset="0"/>
        </a:defRPr>
      </a:lvl8pPr>
      <a:lvl9pPr marL="1828800" algn="ctr" rtl="0" eaLnBrk="1" fontAlgn="base" hangingPunct="1">
        <a:spcBef>
          <a:spcPct val="0"/>
        </a:spcBef>
        <a:spcAft>
          <a:spcPct val="0"/>
        </a:spcAft>
        <a:defRPr sz="4400">
          <a:solidFill>
            <a:srgbClr val="993300"/>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4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4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0.jpeg"/><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0.jpeg"/><Relationship Id="rId4" Type="http://schemas.openxmlformats.org/officeDocument/2006/relationships/image" Target="../media/image19.jpeg"/></Relationships>
</file>

<file path=ppt/slides/_rels/slide5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0.jpeg"/><Relationship Id="rId4" Type="http://schemas.openxmlformats.org/officeDocument/2006/relationships/image" Target="../media/image19.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7.JPG"/></Relationships>
</file>

<file path=ppt/slides/_rels/slide5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3"/>
          <p:cNvSpPr>
            <a:spLocks noGrp="1" noChangeArrowheads="1"/>
          </p:cNvSpPr>
          <p:nvPr>
            <p:ph type="ctrTitle"/>
          </p:nvPr>
        </p:nvSpPr>
        <p:spPr>
          <a:xfrm>
            <a:off x="1676400" y="2209800"/>
            <a:ext cx="7239000" cy="762000"/>
          </a:xfrm>
        </p:spPr>
        <p:txBody>
          <a:bodyPr/>
          <a:lstStyle/>
          <a:p>
            <a:r>
              <a:rPr lang="en-US" dirty="0">
                <a:solidFill>
                  <a:schemeClr val="tx1">
                    <a:lumMod val="65000"/>
                    <a:lumOff val="35000"/>
                  </a:schemeClr>
                </a:solidFill>
              </a:rPr>
              <a:t>Structured Query Language</a:t>
            </a:r>
          </a:p>
        </p:txBody>
      </p:sp>
      <p:sp>
        <p:nvSpPr>
          <p:cNvPr id="15363" name="Rectangle 14"/>
          <p:cNvSpPr>
            <a:spLocks noGrp="1" noChangeArrowheads="1"/>
          </p:cNvSpPr>
          <p:nvPr>
            <p:ph type="subTitle" idx="1"/>
          </p:nvPr>
        </p:nvSpPr>
        <p:spPr>
          <a:xfrm>
            <a:off x="1676400" y="1676400"/>
            <a:ext cx="7239000" cy="533400"/>
          </a:xfrm>
        </p:spPr>
        <p:txBody>
          <a:bodyPr/>
          <a:lstStyle/>
          <a:p>
            <a:pPr>
              <a:lnSpc>
                <a:spcPct val="90000"/>
              </a:lnSpc>
            </a:pPr>
            <a:r>
              <a:rPr lang="en-US" dirty="0">
                <a:solidFill>
                  <a:srgbClr val="C00000"/>
                </a:solidFill>
              </a:rPr>
              <a:t>Chapter Three</a:t>
            </a:r>
          </a:p>
        </p:txBody>
      </p:sp>
      <p:pic>
        <p:nvPicPr>
          <p:cNvPr id="6" name="Picture 2" descr="C:\Users\sameerjena\Pictures\kroenk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627" y="3077492"/>
            <a:ext cx="7390800" cy="3602199"/>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4"/>
          <p:cNvSpPr txBox="1">
            <a:spLocks noChangeArrowheads="1"/>
          </p:cNvSpPr>
          <p:nvPr/>
        </p:nvSpPr>
        <p:spPr bwMode="auto">
          <a:xfrm>
            <a:off x="1600200" y="228600"/>
            <a:ext cx="7315200" cy="1323439"/>
          </a:xfrm>
          <a:prstGeom prst="rect">
            <a:avLst/>
          </a:prstGeom>
          <a:noFill/>
          <a:ln w="9525">
            <a:noFill/>
            <a:miter lim="800000"/>
            <a:headEnd/>
            <a:tailEnd/>
          </a:ln>
        </p:spPr>
        <p:txBody>
          <a:bodyPr>
            <a:spAutoFit/>
          </a:bodyPr>
          <a:lstStyle/>
          <a:p>
            <a:pPr algn="ctr">
              <a:spcBef>
                <a:spcPct val="50000"/>
              </a:spcBef>
            </a:pPr>
            <a:r>
              <a:rPr lang="en-US" sz="2000" dirty="0">
                <a:solidFill>
                  <a:srgbClr val="C00000"/>
                </a:solidFill>
                <a:latin typeface="Lucida Sans" pitchFamily="34" charset="0"/>
              </a:rPr>
              <a:t>DAVID M. KROENKE and DAVID J. AUER </a:t>
            </a:r>
          </a:p>
          <a:p>
            <a:pPr algn="ctr">
              <a:spcBef>
                <a:spcPct val="50000"/>
              </a:spcBef>
            </a:pPr>
            <a:r>
              <a:rPr lang="en-US" sz="2400" dirty="0">
                <a:solidFill>
                  <a:schemeClr val="tx1">
                    <a:lumMod val="65000"/>
                    <a:lumOff val="35000"/>
                  </a:schemeClr>
                </a:solidFill>
                <a:latin typeface="Lucida Sans" pitchFamily="34" charset="0"/>
              </a:rPr>
              <a:t>DATABASE CONCEPTS, 7</a:t>
            </a:r>
            <a:r>
              <a:rPr lang="en-US" sz="2400" baseline="30000" dirty="0">
                <a:solidFill>
                  <a:schemeClr val="tx1">
                    <a:lumMod val="65000"/>
                    <a:lumOff val="35000"/>
                  </a:schemeClr>
                </a:solidFill>
                <a:latin typeface="Lucida Sans" pitchFamily="34" charset="0"/>
              </a:rPr>
              <a:t>th</a:t>
            </a:r>
            <a:r>
              <a:rPr lang="en-US" sz="2400" dirty="0">
                <a:solidFill>
                  <a:schemeClr val="tx1">
                    <a:lumMod val="65000"/>
                    <a:lumOff val="35000"/>
                  </a:schemeClr>
                </a:solidFill>
                <a:latin typeface="Lucida Sans" pitchFamily="34" charset="0"/>
              </a:rPr>
              <a:t> Edition, </a:t>
            </a:r>
            <a:br>
              <a:rPr lang="en-US" sz="2400" dirty="0">
                <a:solidFill>
                  <a:schemeClr val="tx1">
                    <a:lumMod val="65000"/>
                    <a:lumOff val="35000"/>
                  </a:schemeClr>
                </a:solidFill>
                <a:latin typeface="Lucida Sans" pitchFamily="34" charset="0"/>
              </a:rPr>
            </a:br>
            <a:r>
              <a:rPr lang="en-US" sz="2400" dirty="0">
                <a:solidFill>
                  <a:schemeClr val="tx1">
                    <a:lumMod val="65000"/>
                    <a:lumOff val="35000"/>
                  </a:schemeClr>
                </a:solidFill>
                <a:latin typeface="Lucida Sans" pitchFamily="34" charset="0"/>
              </a:rPr>
              <a:t>Global Edition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r>
              <a:rPr lang="en-US" sz="3200" dirty="0"/>
              <a:t>SQL for Data Definition:</a:t>
            </a:r>
            <a:br>
              <a:rPr lang="en-US" sz="3200" dirty="0"/>
            </a:br>
            <a:r>
              <a:rPr lang="en-US" sz="3600" dirty="0"/>
              <a:t>CREATE with CONSTRAINT II</a:t>
            </a:r>
          </a:p>
        </p:txBody>
      </p:sp>
      <p:sp>
        <p:nvSpPr>
          <p:cNvPr id="31746" name="Rectangle 3"/>
          <p:cNvSpPr>
            <a:spLocks noGrp="1" noChangeArrowheads="1"/>
          </p:cNvSpPr>
          <p:nvPr>
            <p:ph idx="1"/>
          </p:nvPr>
        </p:nvSpPr>
        <p:spPr>
          <a:xfrm>
            <a:off x="1447800" y="1679575"/>
            <a:ext cx="7167563" cy="4568825"/>
          </a:xfrm>
        </p:spPr>
        <p:txBody>
          <a:bodyPr/>
          <a:lstStyle/>
          <a:p>
            <a:pPr>
              <a:lnSpc>
                <a:spcPct val="90000"/>
              </a:lnSpc>
            </a:pPr>
            <a:r>
              <a:rPr lang="en-US" sz="2800" dirty="0"/>
              <a:t>Creating database tables with </a:t>
            </a:r>
            <a:r>
              <a:rPr lang="en-US" sz="2800" dirty="0">
                <a:solidFill>
                  <a:srgbClr val="FF0000"/>
                </a:solidFill>
              </a:rPr>
              <a:t>composite</a:t>
            </a:r>
            <a:r>
              <a:rPr lang="en-US" sz="2800" dirty="0"/>
              <a:t> primary keys using PRIMARY KEY constraints</a:t>
            </a:r>
          </a:p>
          <a:p>
            <a:pPr lvl="1">
              <a:lnSpc>
                <a:spcPct val="90000"/>
              </a:lnSpc>
            </a:pPr>
            <a:r>
              <a:rPr lang="en-US" sz="2400" dirty="0"/>
              <a:t>The SQL CREATE TABLE statement</a:t>
            </a:r>
          </a:p>
          <a:p>
            <a:pPr lvl="1">
              <a:lnSpc>
                <a:spcPct val="90000"/>
              </a:lnSpc>
            </a:pPr>
            <a:r>
              <a:rPr lang="en-US" sz="2400" dirty="0"/>
              <a:t>The SQL CONSTRAINT keyword</a:t>
            </a:r>
          </a:p>
          <a:p>
            <a:pPr lvl="1">
              <a:lnSpc>
                <a:spcPct val="90000"/>
              </a:lnSpc>
              <a:buFontTx/>
              <a:buNone/>
            </a:pPr>
            <a:endParaRPr lang="en-US" sz="2000" dirty="0"/>
          </a:p>
          <a:p>
            <a:pPr lvl="1">
              <a:lnSpc>
                <a:spcPct val="90000"/>
              </a:lnSpc>
              <a:buFontTx/>
              <a:buNone/>
            </a:pPr>
            <a:r>
              <a:rPr lang="en-US" sz="1600" b="1" dirty="0">
                <a:solidFill>
                  <a:srgbClr val="2117E7"/>
                </a:solidFill>
                <a:latin typeface="Courier New" pitchFamily="49" charset="0"/>
              </a:rPr>
              <a:t>CREATE TABLE EMP_SKILL(</a:t>
            </a:r>
          </a:p>
          <a:p>
            <a:pPr lvl="1">
              <a:lnSpc>
                <a:spcPct val="90000"/>
              </a:lnSpc>
              <a:buFontTx/>
              <a:buNone/>
            </a:pPr>
            <a:r>
              <a:rPr lang="en-US" sz="1600" b="1" dirty="0">
                <a:solidFill>
                  <a:srgbClr val="2117E7"/>
                </a:solidFill>
                <a:latin typeface="Courier New" pitchFamily="49" charset="0"/>
              </a:rPr>
              <a:t>  	 </a:t>
            </a:r>
            <a:r>
              <a:rPr lang="en-US" sz="1600" b="1" dirty="0">
                <a:solidFill>
                  <a:srgbClr val="00B050"/>
                </a:solidFill>
                <a:latin typeface="Courier New" pitchFamily="49" charset="0"/>
              </a:rPr>
              <a:t>EmpID</a:t>
            </a:r>
            <a:r>
              <a:rPr lang="en-US" sz="1600" b="1" dirty="0">
                <a:solidFill>
                  <a:srgbClr val="2117E7"/>
                </a:solidFill>
                <a:latin typeface="Courier New" pitchFamily="49" charset="0"/>
              </a:rPr>
              <a:t>  	    Integer       NOT NULL,</a:t>
            </a:r>
          </a:p>
          <a:p>
            <a:pPr lvl="1">
              <a:lnSpc>
                <a:spcPct val="90000"/>
              </a:lnSpc>
              <a:buFontTx/>
              <a:buNone/>
            </a:pPr>
            <a:r>
              <a:rPr lang="en-US" sz="1600" b="1" dirty="0">
                <a:solidFill>
                  <a:srgbClr val="2117E7"/>
                </a:solidFill>
                <a:latin typeface="Courier New" pitchFamily="49" charset="0"/>
              </a:rPr>
              <a:t>	 </a:t>
            </a:r>
            <a:r>
              <a:rPr lang="en-US" sz="1600" b="1" dirty="0">
                <a:solidFill>
                  <a:srgbClr val="E0AA62"/>
                </a:solidFill>
                <a:latin typeface="Courier New" pitchFamily="49" charset="0"/>
              </a:rPr>
              <a:t>SkillID</a:t>
            </a:r>
            <a:r>
              <a:rPr lang="en-US" sz="1600" b="1" dirty="0">
                <a:solidFill>
                  <a:srgbClr val="2117E7"/>
                </a:solidFill>
                <a:latin typeface="Courier New" pitchFamily="49" charset="0"/>
              </a:rPr>
              <a:t>     Integer       NOT NULL,</a:t>
            </a:r>
          </a:p>
          <a:p>
            <a:pPr lvl="1">
              <a:lnSpc>
                <a:spcPct val="90000"/>
              </a:lnSpc>
              <a:buFontTx/>
              <a:buNone/>
            </a:pPr>
            <a:r>
              <a:rPr lang="en-US" sz="1600" b="1" dirty="0">
                <a:solidFill>
                  <a:srgbClr val="2117E7"/>
                </a:solidFill>
                <a:latin typeface="Courier New" pitchFamily="49" charset="0"/>
              </a:rPr>
              <a:t>	 SkillLevel  Integer	   NULL,</a:t>
            </a:r>
          </a:p>
          <a:p>
            <a:pPr lvl="1">
              <a:lnSpc>
                <a:spcPct val="90000"/>
              </a:lnSpc>
              <a:buFontTx/>
              <a:buNone/>
            </a:pPr>
            <a:r>
              <a:rPr lang="en-US" sz="1600" b="1" dirty="0">
                <a:solidFill>
                  <a:srgbClr val="2117E7"/>
                </a:solidFill>
                <a:latin typeface="Courier New" pitchFamily="49" charset="0"/>
              </a:rPr>
              <a:t>	 </a:t>
            </a:r>
            <a:r>
              <a:rPr lang="en-US" sz="1600" b="1" dirty="0">
                <a:solidFill>
                  <a:srgbClr val="FF0000"/>
                </a:solidFill>
                <a:latin typeface="Courier New" pitchFamily="49" charset="0"/>
              </a:rPr>
              <a:t>CONSTRAINT</a:t>
            </a:r>
            <a:r>
              <a:rPr lang="en-US" sz="1600" b="1" dirty="0">
                <a:solidFill>
                  <a:srgbClr val="2117E7"/>
                </a:solidFill>
                <a:latin typeface="Courier New" pitchFamily="49" charset="0"/>
              </a:rPr>
              <a:t>  </a:t>
            </a:r>
            <a:r>
              <a:rPr lang="en-US" altLang="ko-KR" sz="1600" b="1" dirty="0">
                <a:solidFill>
                  <a:srgbClr val="2117E7"/>
                </a:solidFill>
                <a:latin typeface="Courier New" pitchFamily="49" charset="0"/>
              </a:rPr>
              <a:t>EMP_SKILL</a:t>
            </a:r>
            <a:r>
              <a:rPr lang="en-US" sz="1600" b="1" dirty="0">
                <a:solidFill>
                  <a:srgbClr val="2117E7"/>
                </a:solidFill>
                <a:latin typeface="Courier New" pitchFamily="49" charset="0"/>
              </a:rPr>
              <a:t>_</a:t>
            </a:r>
            <a:r>
              <a:rPr lang="en-US" sz="1600" b="1" dirty="0">
                <a:solidFill>
                  <a:srgbClr val="00B050"/>
                </a:solidFill>
                <a:latin typeface="Courier New" pitchFamily="49" charset="0"/>
              </a:rPr>
              <a:t>PK</a:t>
            </a:r>
            <a:r>
              <a:rPr lang="en-US" sz="1600" b="1" dirty="0">
                <a:solidFill>
                  <a:srgbClr val="2117E7"/>
                </a:solidFill>
                <a:latin typeface="Courier New" pitchFamily="49" charset="0"/>
              </a:rPr>
              <a:t>  </a:t>
            </a:r>
            <a:r>
              <a:rPr lang="en-US" sz="1600" b="1" dirty="0">
                <a:solidFill>
                  <a:srgbClr val="FF0000"/>
                </a:solidFill>
                <a:latin typeface="Courier New" pitchFamily="49" charset="0"/>
              </a:rPr>
              <a:t>PRIMARY KEY</a:t>
            </a:r>
          </a:p>
          <a:p>
            <a:pPr lvl="1">
              <a:lnSpc>
                <a:spcPct val="90000"/>
              </a:lnSpc>
              <a:buFontTx/>
              <a:buNone/>
            </a:pPr>
            <a:r>
              <a:rPr lang="en-US" sz="1600" b="1" dirty="0">
                <a:solidFill>
                  <a:srgbClr val="2117E7"/>
                </a:solidFill>
                <a:latin typeface="Courier New" pitchFamily="49" charset="0"/>
              </a:rPr>
              <a:t>					     (</a:t>
            </a:r>
            <a:r>
              <a:rPr lang="en-US" sz="1600" b="1" dirty="0" err="1">
                <a:solidFill>
                  <a:srgbClr val="00B050"/>
                </a:solidFill>
                <a:latin typeface="Courier New" pitchFamily="49" charset="0"/>
              </a:rPr>
              <a:t>EmpID</a:t>
            </a:r>
            <a:r>
              <a:rPr lang="en-US" sz="1600" b="1" dirty="0">
                <a:solidFill>
                  <a:srgbClr val="2117E7"/>
                </a:solidFill>
                <a:latin typeface="Courier New" pitchFamily="49" charset="0"/>
              </a:rPr>
              <a:t>, </a:t>
            </a:r>
            <a:r>
              <a:rPr lang="en-US" sz="1600" b="1" dirty="0" err="1">
                <a:solidFill>
                  <a:srgbClr val="E0AA62"/>
                </a:solidFill>
                <a:latin typeface="Courier New" pitchFamily="49" charset="0"/>
              </a:rPr>
              <a:t>SkillID</a:t>
            </a:r>
            <a:r>
              <a:rPr lang="en-US" sz="1600" b="1" dirty="0">
                <a:solidFill>
                  <a:srgbClr val="2117E7"/>
                </a:solidFill>
                <a:latin typeface="Courier New" pitchFamily="49" charset="0"/>
              </a:rPr>
              <a:t>)</a:t>
            </a:r>
          </a:p>
          <a:p>
            <a:pPr lvl="1">
              <a:lnSpc>
                <a:spcPct val="90000"/>
              </a:lnSpc>
              <a:buFontTx/>
              <a:buNone/>
            </a:pPr>
            <a:r>
              <a:rPr lang="en-US" sz="1600" b="1" dirty="0">
                <a:solidFill>
                  <a:srgbClr val="2117E7"/>
                </a:solidFill>
                <a:latin typeface="Courier New" pitchFamily="49" charset="0"/>
              </a:rPr>
              <a:t>    );</a:t>
            </a:r>
          </a:p>
          <a:p>
            <a:pPr lvl="3">
              <a:lnSpc>
                <a:spcPct val="90000"/>
              </a:lnSpc>
              <a:buFontTx/>
              <a:buNone/>
            </a:pPr>
            <a:endParaRPr lang="en-US" sz="1600" dirty="0"/>
          </a:p>
        </p:txBody>
      </p:sp>
      <p:sp>
        <p:nvSpPr>
          <p:cNvPr id="31747" name="Slide Number Placeholder 1"/>
          <p:cNvSpPr>
            <a:spLocks noGrp="1"/>
          </p:cNvSpPr>
          <p:nvPr>
            <p:ph type="sldNum" sz="quarter" idx="11"/>
          </p:nvPr>
        </p:nvSpPr>
        <p:spPr>
          <a:noFill/>
        </p:spPr>
        <p:txBody>
          <a:bodyPr/>
          <a:lstStyle/>
          <a:p>
            <a:r>
              <a:rPr lang="en-US" dirty="0">
                <a:cs typeface="Arial" charset="0"/>
              </a:rPr>
              <a:t>3-</a:t>
            </a:r>
            <a:fld id="{6D59DE97-B4BB-46E4-AC52-723F91D0720D}" type="slidenum">
              <a:rPr lang="en-US">
                <a:cs typeface="Arial" charset="0"/>
              </a:rPr>
              <a:pPr/>
              <a:t>10</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r>
              <a:rPr lang="en-US" sz="3200" dirty="0"/>
              <a:t>SQL for Data Definition:</a:t>
            </a:r>
            <a:br>
              <a:rPr lang="en-US" sz="3200" dirty="0"/>
            </a:br>
            <a:r>
              <a:rPr lang="en-US" sz="3600" dirty="0"/>
              <a:t>CREATE with CONSTRAINT III</a:t>
            </a:r>
          </a:p>
        </p:txBody>
      </p:sp>
      <p:sp>
        <p:nvSpPr>
          <p:cNvPr id="33794" name="Rectangle 3"/>
          <p:cNvSpPr>
            <a:spLocks noGrp="1" noChangeArrowheads="1"/>
          </p:cNvSpPr>
          <p:nvPr>
            <p:ph idx="1"/>
          </p:nvPr>
        </p:nvSpPr>
        <p:spPr>
          <a:xfrm>
            <a:off x="1447800" y="1679575"/>
            <a:ext cx="7167563" cy="4568825"/>
          </a:xfrm>
        </p:spPr>
        <p:txBody>
          <a:bodyPr/>
          <a:lstStyle/>
          <a:p>
            <a:pPr>
              <a:lnSpc>
                <a:spcPct val="80000"/>
              </a:lnSpc>
            </a:pPr>
            <a:r>
              <a:rPr lang="en-US" sz="2400" dirty="0"/>
              <a:t>Creating database tables using PRIMARY KEY and FOREIGN KEY constraints</a:t>
            </a:r>
          </a:p>
          <a:p>
            <a:pPr lvl="1">
              <a:lnSpc>
                <a:spcPct val="80000"/>
              </a:lnSpc>
            </a:pPr>
            <a:r>
              <a:rPr lang="en-US" sz="2000" dirty="0"/>
              <a:t>The SQL CREATE TABLE statement</a:t>
            </a:r>
          </a:p>
          <a:p>
            <a:pPr lvl="1">
              <a:lnSpc>
                <a:spcPct val="80000"/>
              </a:lnSpc>
            </a:pPr>
            <a:r>
              <a:rPr lang="en-US" sz="2000" dirty="0"/>
              <a:t>The SQL CONSTRAINT keyword</a:t>
            </a:r>
          </a:p>
          <a:p>
            <a:pPr lvl="1">
              <a:lnSpc>
                <a:spcPct val="80000"/>
              </a:lnSpc>
              <a:buFontTx/>
              <a:buNone/>
            </a:pPr>
            <a:endParaRPr lang="en-US" sz="1800" dirty="0"/>
          </a:p>
          <a:p>
            <a:pPr lvl="1">
              <a:lnSpc>
                <a:spcPct val="80000"/>
              </a:lnSpc>
              <a:buFontTx/>
              <a:buNone/>
            </a:pPr>
            <a:r>
              <a:rPr lang="en-US" sz="1600" b="1" dirty="0">
                <a:solidFill>
                  <a:srgbClr val="2117E7"/>
                </a:solidFill>
                <a:latin typeface="Courier New" pitchFamily="49" charset="0"/>
              </a:rPr>
              <a:t>CREATE TABLE EMP_SKILL(</a:t>
            </a:r>
          </a:p>
          <a:p>
            <a:pPr lvl="1">
              <a:lnSpc>
                <a:spcPct val="80000"/>
              </a:lnSpc>
              <a:buFontTx/>
              <a:buNone/>
            </a:pPr>
            <a:r>
              <a:rPr lang="en-US" sz="1600" b="1" dirty="0">
                <a:solidFill>
                  <a:srgbClr val="2117E7"/>
                </a:solidFill>
                <a:latin typeface="Courier New" pitchFamily="49" charset="0"/>
              </a:rPr>
              <a:t>  	 </a:t>
            </a:r>
            <a:r>
              <a:rPr lang="en-US" sz="1600" b="1" dirty="0">
                <a:solidFill>
                  <a:srgbClr val="00B050"/>
                </a:solidFill>
                <a:latin typeface="Courier New" pitchFamily="49" charset="0"/>
              </a:rPr>
              <a:t>EmpID</a:t>
            </a:r>
            <a:r>
              <a:rPr lang="en-US" sz="1600" b="1" dirty="0">
                <a:solidFill>
                  <a:srgbClr val="2117E7"/>
                </a:solidFill>
                <a:latin typeface="Courier New" pitchFamily="49" charset="0"/>
              </a:rPr>
              <a:t>       Integer       NOT NULL,</a:t>
            </a:r>
          </a:p>
          <a:p>
            <a:pPr lvl="1">
              <a:lnSpc>
                <a:spcPct val="80000"/>
              </a:lnSpc>
              <a:buFontTx/>
              <a:buNone/>
            </a:pPr>
            <a:r>
              <a:rPr lang="en-US" sz="1600" b="1" dirty="0">
                <a:solidFill>
                  <a:srgbClr val="2117E7"/>
                </a:solidFill>
                <a:latin typeface="Courier New" pitchFamily="49" charset="0"/>
              </a:rPr>
              <a:t>	 </a:t>
            </a:r>
            <a:r>
              <a:rPr lang="en-US" sz="1600" b="1" dirty="0">
                <a:solidFill>
                  <a:srgbClr val="E0AA62"/>
                </a:solidFill>
                <a:latin typeface="Courier New" pitchFamily="49" charset="0"/>
              </a:rPr>
              <a:t>SkillID</a:t>
            </a:r>
            <a:r>
              <a:rPr lang="en-US" sz="1600" b="1" dirty="0">
                <a:solidFill>
                  <a:srgbClr val="2117E7"/>
                </a:solidFill>
                <a:latin typeface="Courier New" pitchFamily="49" charset="0"/>
              </a:rPr>
              <a:t>     Integer       NOT NULL,</a:t>
            </a:r>
          </a:p>
          <a:p>
            <a:pPr lvl="1">
              <a:lnSpc>
                <a:spcPct val="80000"/>
              </a:lnSpc>
              <a:buFontTx/>
              <a:buNone/>
            </a:pPr>
            <a:r>
              <a:rPr lang="en-US" sz="1600" b="1" dirty="0">
                <a:solidFill>
                  <a:srgbClr val="2117E7"/>
                </a:solidFill>
                <a:latin typeface="Courier New" pitchFamily="49" charset="0"/>
              </a:rPr>
              <a:t>	 SkillLevel  Integer	   NULL,</a:t>
            </a:r>
          </a:p>
          <a:p>
            <a:pPr lvl="1">
              <a:lnSpc>
                <a:spcPct val="80000"/>
              </a:lnSpc>
              <a:buFontTx/>
              <a:buNone/>
            </a:pPr>
            <a:r>
              <a:rPr lang="en-US" sz="1600" b="1" dirty="0">
                <a:solidFill>
                  <a:srgbClr val="2117E7"/>
                </a:solidFill>
                <a:latin typeface="Courier New" pitchFamily="49" charset="0"/>
              </a:rPr>
              <a:t>	 </a:t>
            </a:r>
            <a:r>
              <a:rPr lang="en-US" sz="1600" b="1" dirty="0">
                <a:solidFill>
                  <a:srgbClr val="FF0000"/>
                </a:solidFill>
                <a:latin typeface="Courier New" pitchFamily="49" charset="0"/>
              </a:rPr>
              <a:t>CONSTRAINT</a:t>
            </a:r>
            <a:r>
              <a:rPr lang="en-US" sz="1600" b="1" dirty="0">
                <a:solidFill>
                  <a:srgbClr val="2117E7"/>
                </a:solidFill>
                <a:latin typeface="Courier New" pitchFamily="49" charset="0"/>
              </a:rPr>
              <a:t>  </a:t>
            </a:r>
            <a:r>
              <a:rPr lang="en-US" altLang="ko-KR" sz="1600" b="1" dirty="0">
                <a:solidFill>
                  <a:srgbClr val="2117E7"/>
                </a:solidFill>
                <a:latin typeface="Courier New" pitchFamily="49" charset="0"/>
              </a:rPr>
              <a:t>EMP_SKILL</a:t>
            </a:r>
            <a:r>
              <a:rPr lang="en-US" sz="1600" b="1" dirty="0">
                <a:solidFill>
                  <a:srgbClr val="2117E7"/>
                </a:solidFill>
                <a:latin typeface="Courier New" pitchFamily="49" charset="0"/>
              </a:rPr>
              <a:t>_</a:t>
            </a:r>
            <a:r>
              <a:rPr lang="en-US" sz="1600" b="1" dirty="0">
                <a:solidFill>
                  <a:srgbClr val="FF0000"/>
                </a:solidFill>
                <a:latin typeface="Courier New" pitchFamily="49" charset="0"/>
              </a:rPr>
              <a:t>PK</a:t>
            </a:r>
            <a:r>
              <a:rPr lang="en-US" sz="1600" b="1" dirty="0">
                <a:solidFill>
                  <a:srgbClr val="2117E7"/>
                </a:solidFill>
                <a:latin typeface="Courier New" pitchFamily="49" charset="0"/>
              </a:rPr>
              <a:t>  </a:t>
            </a:r>
            <a:r>
              <a:rPr lang="en-US" sz="1600" b="1" dirty="0">
                <a:solidFill>
                  <a:srgbClr val="FF0000"/>
                </a:solidFill>
                <a:latin typeface="Courier New" pitchFamily="49" charset="0"/>
              </a:rPr>
              <a:t>PRIMARY KEY</a:t>
            </a:r>
          </a:p>
          <a:p>
            <a:pPr lvl="1">
              <a:lnSpc>
                <a:spcPct val="80000"/>
              </a:lnSpc>
              <a:buFontTx/>
              <a:buNone/>
            </a:pPr>
            <a:r>
              <a:rPr lang="en-US" sz="1600" b="1" dirty="0">
                <a:solidFill>
                  <a:srgbClr val="2117E7"/>
                </a:solidFill>
                <a:latin typeface="Courier New" pitchFamily="49" charset="0"/>
              </a:rPr>
              <a:t>					     (</a:t>
            </a:r>
            <a:r>
              <a:rPr lang="en-US" sz="1600" b="1" dirty="0">
                <a:solidFill>
                  <a:srgbClr val="00B050"/>
                </a:solidFill>
                <a:latin typeface="Courier New" pitchFamily="49" charset="0"/>
              </a:rPr>
              <a:t>EmpID</a:t>
            </a:r>
            <a:r>
              <a:rPr lang="en-US" sz="1600" b="1" dirty="0">
                <a:solidFill>
                  <a:srgbClr val="2117E7"/>
                </a:solidFill>
                <a:latin typeface="Courier New" pitchFamily="49" charset="0"/>
              </a:rPr>
              <a:t>, </a:t>
            </a:r>
            <a:r>
              <a:rPr lang="en-US" sz="1600" b="1" dirty="0">
                <a:solidFill>
                  <a:srgbClr val="E0AA62"/>
                </a:solidFill>
                <a:latin typeface="Courier New" pitchFamily="49" charset="0"/>
              </a:rPr>
              <a:t>SkillID</a:t>
            </a:r>
            <a:r>
              <a:rPr lang="en-US" sz="1600" b="1" dirty="0">
                <a:solidFill>
                  <a:srgbClr val="2117E7"/>
                </a:solidFill>
                <a:latin typeface="Courier New" pitchFamily="49" charset="0"/>
              </a:rPr>
              <a:t>),</a:t>
            </a:r>
          </a:p>
          <a:p>
            <a:pPr lvl="1">
              <a:lnSpc>
                <a:spcPct val="80000"/>
              </a:lnSpc>
              <a:buFontTx/>
              <a:buNone/>
            </a:pPr>
            <a:r>
              <a:rPr lang="en-US" sz="1600" b="1" dirty="0">
                <a:solidFill>
                  <a:srgbClr val="2117E7"/>
                </a:solidFill>
                <a:latin typeface="Courier New" pitchFamily="49" charset="0"/>
              </a:rPr>
              <a:t>   CONSTRAINT  EMP_</a:t>
            </a:r>
            <a:r>
              <a:rPr lang="en-US" sz="1600" b="1" dirty="0">
                <a:solidFill>
                  <a:srgbClr val="00B0F0"/>
                </a:solidFill>
                <a:latin typeface="Courier New" pitchFamily="49" charset="0"/>
              </a:rPr>
              <a:t>FK</a:t>
            </a:r>
            <a:r>
              <a:rPr lang="en-US" sz="1600" b="1" dirty="0">
                <a:solidFill>
                  <a:srgbClr val="2117E7"/>
                </a:solidFill>
                <a:latin typeface="Courier New" pitchFamily="49" charset="0"/>
              </a:rPr>
              <a:t>	   </a:t>
            </a:r>
            <a:r>
              <a:rPr lang="en-US" sz="1600" b="1" dirty="0">
                <a:solidFill>
                  <a:srgbClr val="00B0F0"/>
                </a:solidFill>
                <a:latin typeface="Courier New" pitchFamily="49" charset="0"/>
              </a:rPr>
              <a:t>FOREIGN KEY</a:t>
            </a:r>
            <a:r>
              <a:rPr lang="en-US" sz="1600" b="1" dirty="0">
                <a:solidFill>
                  <a:srgbClr val="2117E7"/>
                </a:solidFill>
                <a:latin typeface="Courier New" pitchFamily="49" charset="0"/>
              </a:rPr>
              <a:t>(</a:t>
            </a:r>
            <a:r>
              <a:rPr lang="en-US" sz="1600" b="1" dirty="0">
                <a:solidFill>
                  <a:srgbClr val="00B050"/>
                </a:solidFill>
                <a:latin typeface="Courier New" pitchFamily="49" charset="0"/>
              </a:rPr>
              <a:t>EmpID</a:t>
            </a:r>
            <a:r>
              <a:rPr lang="en-US" sz="1600" b="1" dirty="0">
                <a:solidFill>
                  <a:srgbClr val="2117E7"/>
                </a:solidFill>
                <a:latin typeface="Courier New" pitchFamily="49" charset="0"/>
              </a:rPr>
              <a:t>)</a:t>
            </a:r>
          </a:p>
          <a:p>
            <a:pPr lvl="1">
              <a:lnSpc>
                <a:spcPct val="80000"/>
              </a:lnSpc>
              <a:buFontTx/>
              <a:buNone/>
            </a:pPr>
            <a:r>
              <a:rPr lang="en-US" sz="1600" b="1" dirty="0">
                <a:solidFill>
                  <a:srgbClr val="2117E7"/>
                </a:solidFill>
                <a:latin typeface="Courier New" pitchFamily="49" charset="0"/>
              </a:rPr>
              <a:t>			    	</a:t>
            </a:r>
            <a:r>
              <a:rPr lang="en-US" sz="1600" b="1" dirty="0">
                <a:solidFill>
                  <a:srgbClr val="00B0F0"/>
                </a:solidFill>
                <a:latin typeface="Courier New" pitchFamily="49" charset="0"/>
              </a:rPr>
              <a:t>REFERENCES</a:t>
            </a:r>
            <a:r>
              <a:rPr lang="en-US" sz="1600" b="1" dirty="0">
                <a:solidFill>
                  <a:srgbClr val="2117E7"/>
                </a:solidFill>
                <a:latin typeface="Courier New" pitchFamily="49" charset="0"/>
              </a:rPr>
              <a:t>   EMPLOYEE(</a:t>
            </a:r>
            <a:r>
              <a:rPr lang="en-US" sz="1600" b="1" dirty="0">
                <a:solidFill>
                  <a:srgbClr val="00B050"/>
                </a:solidFill>
                <a:latin typeface="Courier New" pitchFamily="49" charset="0"/>
              </a:rPr>
              <a:t>EmpID</a:t>
            </a:r>
            <a:r>
              <a:rPr lang="en-US" sz="1600" b="1" dirty="0">
                <a:solidFill>
                  <a:srgbClr val="2117E7"/>
                </a:solidFill>
                <a:latin typeface="Courier New" pitchFamily="49" charset="0"/>
              </a:rPr>
              <a:t>),</a:t>
            </a:r>
          </a:p>
          <a:p>
            <a:pPr lvl="1">
              <a:lnSpc>
                <a:spcPct val="80000"/>
              </a:lnSpc>
              <a:buFontTx/>
              <a:buNone/>
            </a:pPr>
            <a:r>
              <a:rPr lang="en-US" sz="1600" b="1" dirty="0">
                <a:solidFill>
                  <a:srgbClr val="2117E7"/>
                </a:solidFill>
                <a:latin typeface="Courier New" pitchFamily="49" charset="0"/>
              </a:rPr>
              <a:t>	 CONSTRAINT  SKILL_</a:t>
            </a:r>
            <a:r>
              <a:rPr lang="en-US" sz="1600" b="1" dirty="0">
                <a:solidFill>
                  <a:srgbClr val="00B0F0"/>
                </a:solidFill>
                <a:latin typeface="Courier New" pitchFamily="49" charset="0"/>
              </a:rPr>
              <a:t>FK</a:t>
            </a:r>
            <a:r>
              <a:rPr lang="en-US" sz="1600" b="1" dirty="0">
                <a:solidFill>
                  <a:srgbClr val="2117E7"/>
                </a:solidFill>
                <a:latin typeface="Courier New" pitchFamily="49" charset="0"/>
              </a:rPr>
              <a:t>	   </a:t>
            </a:r>
            <a:r>
              <a:rPr lang="en-US" sz="1600" b="1" dirty="0">
                <a:solidFill>
                  <a:srgbClr val="00B0F0"/>
                </a:solidFill>
                <a:latin typeface="Courier New" pitchFamily="49" charset="0"/>
              </a:rPr>
              <a:t>FOREIGN KEY</a:t>
            </a:r>
            <a:r>
              <a:rPr lang="en-US" sz="1600" b="1" dirty="0">
                <a:solidFill>
                  <a:srgbClr val="2117E7"/>
                </a:solidFill>
                <a:latin typeface="Courier New" pitchFamily="49" charset="0"/>
              </a:rPr>
              <a:t>(</a:t>
            </a:r>
            <a:r>
              <a:rPr lang="en-US" altLang="ko-KR" sz="1600" b="1" dirty="0" err="1">
                <a:solidFill>
                  <a:srgbClr val="E0AA62"/>
                </a:solidFill>
                <a:latin typeface="Courier New" pitchFamily="49" charset="0"/>
              </a:rPr>
              <a:t>SkillID</a:t>
            </a:r>
            <a:r>
              <a:rPr lang="en-US" sz="1600" b="1" dirty="0">
                <a:solidFill>
                  <a:srgbClr val="2117E7"/>
                </a:solidFill>
                <a:latin typeface="Courier New" pitchFamily="49" charset="0"/>
              </a:rPr>
              <a:t>)			</a:t>
            </a:r>
            <a:r>
              <a:rPr lang="en-US" sz="1600" b="1" dirty="0">
                <a:solidFill>
                  <a:srgbClr val="00B0F0"/>
                </a:solidFill>
                <a:latin typeface="Courier New" pitchFamily="49" charset="0"/>
              </a:rPr>
              <a:t>REFERENCES</a:t>
            </a:r>
            <a:r>
              <a:rPr lang="en-US" sz="1600" b="1" dirty="0">
                <a:solidFill>
                  <a:srgbClr val="2117E7"/>
                </a:solidFill>
                <a:latin typeface="Courier New" pitchFamily="49" charset="0"/>
              </a:rPr>
              <a:t>   SKILL(</a:t>
            </a:r>
            <a:r>
              <a:rPr lang="en-US" altLang="ko-KR" sz="1600" b="1" dirty="0" err="1">
                <a:solidFill>
                  <a:srgbClr val="E0AA62"/>
                </a:solidFill>
                <a:latin typeface="Courier New" pitchFamily="49" charset="0"/>
              </a:rPr>
              <a:t>SkillID</a:t>
            </a:r>
            <a:r>
              <a:rPr lang="en-US" sz="1600" b="1" dirty="0">
                <a:solidFill>
                  <a:srgbClr val="2117E7"/>
                </a:solidFill>
                <a:latin typeface="Courier New" pitchFamily="49" charset="0"/>
              </a:rPr>
              <a:t>)</a:t>
            </a:r>
          </a:p>
          <a:p>
            <a:pPr lvl="1">
              <a:lnSpc>
                <a:spcPct val="80000"/>
              </a:lnSpc>
              <a:buFontTx/>
              <a:buNone/>
            </a:pPr>
            <a:r>
              <a:rPr lang="en-US" sz="1600" b="1" dirty="0">
                <a:solidFill>
                  <a:srgbClr val="2117E7"/>
                </a:solidFill>
                <a:latin typeface="Courier New" pitchFamily="49" charset="0"/>
              </a:rPr>
              <a:t>   );</a:t>
            </a:r>
          </a:p>
          <a:p>
            <a:pPr lvl="3">
              <a:lnSpc>
                <a:spcPct val="80000"/>
              </a:lnSpc>
              <a:buFontTx/>
              <a:buNone/>
            </a:pPr>
            <a:endParaRPr lang="en-US" sz="1600" b="1" dirty="0">
              <a:latin typeface="Courier New" pitchFamily="49" charset="0"/>
            </a:endParaRPr>
          </a:p>
        </p:txBody>
      </p:sp>
      <p:sp>
        <p:nvSpPr>
          <p:cNvPr id="33795" name="Slide Number Placeholder 1"/>
          <p:cNvSpPr>
            <a:spLocks noGrp="1"/>
          </p:cNvSpPr>
          <p:nvPr>
            <p:ph type="sldNum" sz="quarter" idx="11"/>
          </p:nvPr>
        </p:nvSpPr>
        <p:spPr>
          <a:noFill/>
        </p:spPr>
        <p:txBody>
          <a:bodyPr/>
          <a:lstStyle/>
          <a:p>
            <a:r>
              <a:rPr lang="en-US" dirty="0">
                <a:cs typeface="Arial" charset="0"/>
              </a:rPr>
              <a:t>3-</a:t>
            </a:r>
            <a:fld id="{CF1FA61C-66DF-452D-B0CE-D5155D76F20B}" type="slidenum">
              <a:rPr lang="en-US">
                <a:cs typeface="Arial" charset="0"/>
              </a:rPr>
              <a:pPr/>
              <a:t>11</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sz="3200" dirty="0"/>
              <a:t>SQL for Data Definition:</a:t>
            </a:r>
            <a:br>
              <a:rPr lang="en-US" sz="3200" dirty="0"/>
            </a:br>
            <a:r>
              <a:rPr lang="en-US" sz="3600" dirty="0"/>
              <a:t>CREATE with CONSTRAINT IV</a:t>
            </a:r>
          </a:p>
        </p:txBody>
      </p:sp>
      <p:sp>
        <p:nvSpPr>
          <p:cNvPr id="35842" name="Rectangle 3"/>
          <p:cNvSpPr>
            <a:spLocks noGrp="1" noChangeArrowheads="1"/>
          </p:cNvSpPr>
          <p:nvPr>
            <p:ph idx="1"/>
          </p:nvPr>
        </p:nvSpPr>
        <p:spPr>
          <a:xfrm>
            <a:off x="1447800" y="1679575"/>
            <a:ext cx="7167563" cy="4568825"/>
          </a:xfrm>
        </p:spPr>
        <p:txBody>
          <a:bodyPr/>
          <a:lstStyle/>
          <a:p>
            <a:pPr>
              <a:lnSpc>
                <a:spcPct val="80000"/>
              </a:lnSpc>
            </a:pPr>
            <a:r>
              <a:rPr lang="en-US" sz="1800" dirty="0"/>
              <a:t>Creating database tables using PRIMARY KEY and FOREIGN KEY constraints</a:t>
            </a:r>
          </a:p>
          <a:p>
            <a:pPr lvl="1">
              <a:lnSpc>
                <a:spcPct val="80000"/>
              </a:lnSpc>
            </a:pPr>
            <a:r>
              <a:rPr lang="en-US" sz="1600" dirty="0"/>
              <a:t>The SQL CREATE TABLE statement</a:t>
            </a:r>
          </a:p>
          <a:p>
            <a:pPr lvl="1">
              <a:lnSpc>
                <a:spcPct val="80000"/>
              </a:lnSpc>
            </a:pPr>
            <a:r>
              <a:rPr lang="en-US" sz="1600" dirty="0"/>
              <a:t>The SQL CONSTRAINT keyword</a:t>
            </a:r>
          </a:p>
          <a:p>
            <a:pPr lvl="1">
              <a:lnSpc>
                <a:spcPct val="80000"/>
              </a:lnSpc>
            </a:pPr>
            <a:r>
              <a:rPr lang="en-US" sz="1600" dirty="0"/>
              <a:t>ON UPDATE </a:t>
            </a:r>
            <a:r>
              <a:rPr lang="en-US" sz="1600" u="sng" dirty="0">
                <a:solidFill>
                  <a:srgbClr val="C00000"/>
                </a:solidFill>
              </a:rPr>
              <a:t>CASCADE</a:t>
            </a:r>
            <a:r>
              <a:rPr lang="en-US" sz="1600" dirty="0"/>
              <a:t> and ON DELETE </a:t>
            </a:r>
            <a:r>
              <a:rPr lang="en-US" sz="1600" u="sng" dirty="0">
                <a:solidFill>
                  <a:srgbClr val="C00000"/>
                </a:solidFill>
              </a:rPr>
              <a:t>CASCADE</a:t>
            </a:r>
          </a:p>
          <a:p>
            <a:pPr lvl="1">
              <a:lnSpc>
                <a:spcPct val="80000"/>
              </a:lnSpc>
              <a:buFontTx/>
              <a:buNone/>
            </a:pPr>
            <a:endParaRPr lang="en-US" sz="1400" dirty="0"/>
          </a:p>
          <a:p>
            <a:pPr lvl="1">
              <a:lnSpc>
                <a:spcPct val="80000"/>
              </a:lnSpc>
              <a:buFontTx/>
              <a:buNone/>
            </a:pPr>
            <a:r>
              <a:rPr lang="en-US" sz="1400" b="1" dirty="0">
                <a:solidFill>
                  <a:srgbClr val="2117E7"/>
                </a:solidFill>
                <a:latin typeface="Courier New" pitchFamily="49" charset="0"/>
              </a:rPr>
              <a:t>CREATE TABLE EMP_SKILL(</a:t>
            </a:r>
          </a:p>
          <a:p>
            <a:pPr lvl="1">
              <a:lnSpc>
                <a:spcPct val="80000"/>
              </a:lnSpc>
              <a:buFontTx/>
              <a:buNone/>
            </a:pPr>
            <a:r>
              <a:rPr lang="en-US" sz="1400" b="1" dirty="0">
                <a:solidFill>
                  <a:srgbClr val="2117E7"/>
                </a:solidFill>
                <a:latin typeface="Courier New" pitchFamily="49" charset="0"/>
              </a:rPr>
              <a:t>  	</a:t>
            </a:r>
            <a:r>
              <a:rPr lang="en-US" sz="1400" b="1" dirty="0">
                <a:solidFill>
                  <a:srgbClr val="00B050"/>
                </a:solidFill>
                <a:latin typeface="Courier New" pitchFamily="49" charset="0"/>
              </a:rPr>
              <a:t>EmpID</a:t>
            </a:r>
            <a:r>
              <a:rPr lang="en-US" sz="1400" b="1" dirty="0">
                <a:solidFill>
                  <a:srgbClr val="2117E7"/>
                </a:solidFill>
                <a:latin typeface="Courier New" pitchFamily="49" charset="0"/>
              </a:rPr>
              <a:t>    	  Integer       NOT NULL,</a:t>
            </a:r>
          </a:p>
          <a:p>
            <a:pPr lvl="1">
              <a:lnSpc>
                <a:spcPct val="80000"/>
              </a:lnSpc>
              <a:buFontTx/>
              <a:buNone/>
            </a:pPr>
            <a:r>
              <a:rPr lang="en-US" sz="1400" b="1" dirty="0">
                <a:solidFill>
                  <a:srgbClr val="2117E7"/>
                </a:solidFill>
                <a:latin typeface="Courier New" pitchFamily="49" charset="0"/>
              </a:rPr>
              <a:t>	</a:t>
            </a:r>
            <a:r>
              <a:rPr lang="en-US" sz="1400" b="1" dirty="0">
                <a:solidFill>
                  <a:srgbClr val="E0AA62"/>
                </a:solidFill>
                <a:latin typeface="Courier New" pitchFamily="49" charset="0"/>
              </a:rPr>
              <a:t>SkillID</a:t>
            </a:r>
            <a:r>
              <a:rPr lang="en-US" sz="1400" b="1" dirty="0">
                <a:solidFill>
                  <a:srgbClr val="2117E7"/>
                </a:solidFill>
                <a:latin typeface="Courier New" pitchFamily="49" charset="0"/>
              </a:rPr>
              <a:t> 	  Integer       NOT NULL,</a:t>
            </a:r>
          </a:p>
          <a:p>
            <a:pPr lvl="1">
              <a:lnSpc>
                <a:spcPct val="80000"/>
              </a:lnSpc>
              <a:buFontTx/>
              <a:buNone/>
            </a:pPr>
            <a:r>
              <a:rPr lang="en-US" sz="1400" b="1" dirty="0">
                <a:solidFill>
                  <a:srgbClr val="2117E7"/>
                </a:solidFill>
                <a:latin typeface="Courier New" pitchFamily="49" charset="0"/>
              </a:rPr>
              <a:t>	SkillLevel  Integer       NULL,</a:t>
            </a:r>
          </a:p>
          <a:p>
            <a:pPr lvl="1">
              <a:lnSpc>
                <a:spcPct val="80000"/>
              </a:lnSpc>
              <a:buFontTx/>
              <a:buNone/>
            </a:pPr>
            <a:r>
              <a:rPr lang="en-US" sz="1400" b="1" dirty="0">
                <a:solidFill>
                  <a:srgbClr val="2117E7"/>
                </a:solidFill>
                <a:latin typeface="Courier New" pitchFamily="49" charset="0"/>
              </a:rPr>
              <a:t>	CONSTRAINT  </a:t>
            </a:r>
            <a:r>
              <a:rPr lang="en-US" altLang="ko-KR" sz="1400" b="1" dirty="0">
                <a:solidFill>
                  <a:srgbClr val="2117E7"/>
                </a:solidFill>
                <a:latin typeface="Courier New" pitchFamily="49" charset="0"/>
              </a:rPr>
              <a:t>EMP_SKILL</a:t>
            </a:r>
            <a:r>
              <a:rPr lang="en-US" sz="1400" b="1" dirty="0">
                <a:solidFill>
                  <a:srgbClr val="2117E7"/>
                </a:solidFill>
                <a:latin typeface="Courier New" pitchFamily="49" charset="0"/>
              </a:rPr>
              <a:t>_</a:t>
            </a:r>
            <a:r>
              <a:rPr lang="en-US" sz="1400" b="1" dirty="0">
                <a:solidFill>
                  <a:srgbClr val="FF0000"/>
                </a:solidFill>
                <a:latin typeface="Courier New" pitchFamily="49" charset="0"/>
              </a:rPr>
              <a:t>PK  PRIMARY KEY</a:t>
            </a:r>
            <a:r>
              <a:rPr lang="en-US" sz="1400" b="1" dirty="0">
                <a:solidFill>
                  <a:srgbClr val="2117E7"/>
                </a:solidFill>
                <a:latin typeface="Courier New" pitchFamily="49" charset="0"/>
              </a:rPr>
              <a:t>(</a:t>
            </a:r>
            <a:r>
              <a:rPr lang="en-US" sz="1400" b="1" dirty="0">
                <a:solidFill>
                  <a:srgbClr val="00B050"/>
                </a:solidFill>
                <a:latin typeface="Courier New" pitchFamily="49" charset="0"/>
              </a:rPr>
              <a:t>EmpID</a:t>
            </a:r>
            <a:r>
              <a:rPr lang="en-US" sz="1400" b="1" dirty="0">
                <a:solidFill>
                  <a:srgbClr val="2117E7"/>
                </a:solidFill>
                <a:latin typeface="Courier New" pitchFamily="49" charset="0"/>
              </a:rPr>
              <a:t>, </a:t>
            </a:r>
            <a:r>
              <a:rPr lang="en-US" sz="1400" b="1" dirty="0">
                <a:solidFill>
                  <a:srgbClr val="E0AA62"/>
                </a:solidFill>
                <a:latin typeface="Courier New" pitchFamily="49" charset="0"/>
              </a:rPr>
              <a:t>SkillID</a:t>
            </a:r>
            <a:r>
              <a:rPr lang="en-US" sz="1400" b="1" dirty="0">
                <a:solidFill>
                  <a:srgbClr val="2117E7"/>
                </a:solidFill>
                <a:latin typeface="Courier New" pitchFamily="49" charset="0"/>
              </a:rPr>
              <a:t>),</a:t>
            </a:r>
          </a:p>
          <a:p>
            <a:pPr lvl="1">
              <a:lnSpc>
                <a:spcPct val="80000"/>
              </a:lnSpc>
              <a:buFontTx/>
              <a:buNone/>
            </a:pPr>
            <a:r>
              <a:rPr lang="en-US" sz="1400" b="1" dirty="0">
                <a:solidFill>
                  <a:srgbClr val="2117E7"/>
                </a:solidFill>
                <a:latin typeface="Courier New" pitchFamily="49" charset="0"/>
              </a:rPr>
              <a:t>   CONSTRAINT  EMP_</a:t>
            </a:r>
            <a:r>
              <a:rPr lang="en-US" sz="1400" b="1" dirty="0">
                <a:solidFill>
                  <a:srgbClr val="00B0F0"/>
                </a:solidFill>
                <a:latin typeface="Courier New" pitchFamily="49" charset="0"/>
              </a:rPr>
              <a:t>FK</a:t>
            </a:r>
            <a:r>
              <a:rPr lang="en-US" sz="1400" b="1" dirty="0">
                <a:solidFill>
                  <a:srgbClr val="2117E7"/>
                </a:solidFill>
                <a:latin typeface="Courier New" pitchFamily="49" charset="0"/>
              </a:rPr>
              <a:t>	       </a:t>
            </a:r>
            <a:r>
              <a:rPr lang="en-US" sz="1400" b="1" dirty="0">
                <a:solidFill>
                  <a:srgbClr val="00B0F0"/>
                </a:solidFill>
                <a:latin typeface="Courier New" pitchFamily="49" charset="0"/>
              </a:rPr>
              <a:t>FOREIGN</a:t>
            </a:r>
            <a:r>
              <a:rPr lang="en-US" sz="1400" b="1" dirty="0">
                <a:solidFill>
                  <a:srgbClr val="2117E7"/>
                </a:solidFill>
                <a:latin typeface="Courier New" pitchFamily="49" charset="0"/>
              </a:rPr>
              <a:t> </a:t>
            </a:r>
            <a:r>
              <a:rPr lang="en-US" sz="1400" b="1" dirty="0">
                <a:solidFill>
                  <a:srgbClr val="00B0F0"/>
                </a:solidFill>
                <a:latin typeface="Courier New" pitchFamily="49" charset="0"/>
              </a:rPr>
              <a:t>KEY</a:t>
            </a:r>
            <a:r>
              <a:rPr lang="en-US" sz="1400" b="1" dirty="0">
                <a:solidFill>
                  <a:srgbClr val="2117E7"/>
                </a:solidFill>
                <a:latin typeface="Courier New" pitchFamily="49" charset="0"/>
              </a:rPr>
              <a:t>(</a:t>
            </a:r>
            <a:r>
              <a:rPr lang="en-US" sz="1400" b="1" dirty="0">
                <a:solidFill>
                  <a:srgbClr val="00B050"/>
                </a:solidFill>
                <a:latin typeface="Courier New" pitchFamily="49" charset="0"/>
              </a:rPr>
              <a:t>EmpID</a:t>
            </a:r>
            <a:r>
              <a:rPr lang="en-US" sz="1400" b="1" dirty="0">
                <a:solidFill>
                  <a:srgbClr val="2117E7"/>
                </a:solidFill>
                <a:latin typeface="Courier New" pitchFamily="49" charset="0"/>
              </a:rPr>
              <a:t>)</a:t>
            </a:r>
          </a:p>
          <a:p>
            <a:pPr lvl="1">
              <a:lnSpc>
                <a:spcPct val="80000"/>
              </a:lnSpc>
              <a:buFontTx/>
              <a:buNone/>
            </a:pPr>
            <a:r>
              <a:rPr lang="en-US" sz="1400" b="1" dirty="0">
                <a:solidFill>
                  <a:srgbClr val="2117E7"/>
                </a:solidFill>
                <a:latin typeface="Courier New" pitchFamily="49" charset="0"/>
              </a:rPr>
              <a:t>			     </a:t>
            </a:r>
            <a:r>
              <a:rPr lang="en-US" sz="1400" b="1" dirty="0">
                <a:solidFill>
                  <a:srgbClr val="00B0F0"/>
                </a:solidFill>
                <a:latin typeface="Courier New" pitchFamily="49" charset="0"/>
              </a:rPr>
              <a:t>REFERENCES</a:t>
            </a:r>
            <a:r>
              <a:rPr lang="en-US" sz="1400" b="1" dirty="0">
                <a:solidFill>
                  <a:srgbClr val="2117E7"/>
                </a:solidFill>
                <a:latin typeface="Courier New" pitchFamily="49" charset="0"/>
              </a:rPr>
              <a:t> 	EMPLOYEE(</a:t>
            </a:r>
            <a:r>
              <a:rPr lang="en-US" sz="1400" b="1" dirty="0" err="1">
                <a:solidFill>
                  <a:srgbClr val="00B050"/>
                </a:solidFill>
                <a:latin typeface="Courier New" pitchFamily="49" charset="0"/>
              </a:rPr>
              <a:t>EmpID</a:t>
            </a:r>
            <a:r>
              <a:rPr lang="en-US" sz="1400" b="1" dirty="0">
                <a:solidFill>
                  <a:srgbClr val="2117E7"/>
                </a:solidFill>
                <a:latin typeface="Courier New" pitchFamily="49" charset="0"/>
              </a:rPr>
              <a:t>)</a:t>
            </a:r>
          </a:p>
          <a:p>
            <a:pPr lvl="1">
              <a:lnSpc>
                <a:spcPct val="80000"/>
              </a:lnSpc>
              <a:buFontTx/>
              <a:buNone/>
            </a:pPr>
            <a:r>
              <a:rPr lang="en-US" sz="1400" b="1" dirty="0">
                <a:solidFill>
                  <a:srgbClr val="2117E7"/>
                </a:solidFill>
                <a:latin typeface="Courier New" pitchFamily="49" charset="0"/>
              </a:rPr>
              <a:t>			      	ON </a:t>
            </a:r>
            <a:r>
              <a:rPr lang="en-US" sz="1400" b="1" dirty="0">
                <a:solidFill>
                  <a:srgbClr val="FF0000"/>
                </a:solidFill>
                <a:latin typeface="Courier New" pitchFamily="49" charset="0"/>
              </a:rPr>
              <a:t>DELETE</a:t>
            </a:r>
            <a:r>
              <a:rPr lang="en-US" sz="1400" b="1" dirty="0">
                <a:solidFill>
                  <a:srgbClr val="2117E7"/>
                </a:solidFill>
                <a:latin typeface="Courier New" pitchFamily="49" charset="0"/>
              </a:rPr>
              <a:t> </a:t>
            </a:r>
            <a:r>
              <a:rPr lang="en-US" sz="1400" b="1" u="sng" dirty="0">
                <a:solidFill>
                  <a:srgbClr val="C00000"/>
                </a:solidFill>
                <a:latin typeface="Courier New" pitchFamily="49" charset="0"/>
              </a:rPr>
              <a:t>CASCADE</a:t>
            </a:r>
            <a:r>
              <a:rPr lang="en-US" sz="1400" b="1" dirty="0">
                <a:solidFill>
                  <a:srgbClr val="2117E7"/>
                </a:solidFill>
                <a:latin typeface="Courier New" pitchFamily="49" charset="0"/>
              </a:rPr>
              <a:t>,</a:t>
            </a:r>
          </a:p>
          <a:p>
            <a:pPr lvl="1">
              <a:lnSpc>
                <a:spcPct val="80000"/>
              </a:lnSpc>
              <a:buFontTx/>
              <a:buNone/>
            </a:pPr>
            <a:r>
              <a:rPr lang="en-US" sz="1400" b="1" dirty="0">
                <a:solidFill>
                  <a:srgbClr val="2117E7"/>
                </a:solidFill>
                <a:latin typeface="Courier New" pitchFamily="49" charset="0"/>
              </a:rPr>
              <a:t>	CONSTRAINT  SKILL_</a:t>
            </a:r>
            <a:r>
              <a:rPr lang="en-US" sz="1400" b="1" dirty="0">
                <a:solidFill>
                  <a:srgbClr val="00B0F0"/>
                </a:solidFill>
                <a:latin typeface="Courier New" pitchFamily="49" charset="0"/>
              </a:rPr>
              <a:t>FK</a:t>
            </a:r>
            <a:r>
              <a:rPr lang="en-US" sz="1400" b="1" dirty="0">
                <a:solidFill>
                  <a:srgbClr val="2117E7"/>
                </a:solidFill>
                <a:latin typeface="Courier New" pitchFamily="49" charset="0"/>
              </a:rPr>
              <a:t>      </a:t>
            </a:r>
            <a:r>
              <a:rPr lang="en-US" sz="1400" b="1" dirty="0">
                <a:solidFill>
                  <a:srgbClr val="00B0F0"/>
                </a:solidFill>
                <a:latin typeface="Courier New" pitchFamily="49" charset="0"/>
              </a:rPr>
              <a:t>FOREIGN</a:t>
            </a:r>
            <a:r>
              <a:rPr lang="en-US" sz="1400" b="1" dirty="0">
                <a:solidFill>
                  <a:srgbClr val="2117E7"/>
                </a:solidFill>
                <a:latin typeface="Courier New" pitchFamily="49" charset="0"/>
              </a:rPr>
              <a:t> </a:t>
            </a:r>
            <a:r>
              <a:rPr lang="en-US" sz="1400" b="1" dirty="0">
                <a:solidFill>
                  <a:srgbClr val="00B0F0"/>
                </a:solidFill>
                <a:latin typeface="Courier New" pitchFamily="49" charset="0"/>
              </a:rPr>
              <a:t>KEY</a:t>
            </a:r>
            <a:r>
              <a:rPr lang="en-US" sz="1400" b="1" dirty="0">
                <a:solidFill>
                  <a:srgbClr val="2117E7"/>
                </a:solidFill>
                <a:latin typeface="Courier New" pitchFamily="49" charset="0"/>
              </a:rPr>
              <a:t>(</a:t>
            </a:r>
            <a:r>
              <a:rPr lang="en-US" sz="1400" b="1" dirty="0">
                <a:solidFill>
                  <a:srgbClr val="E0AA62"/>
                </a:solidFill>
                <a:latin typeface="Courier New" pitchFamily="49" charset="0"/>
              </a:rPr>
              <a:t>SkillID</a:t>
            </a:r>
            <a:r>
              <a:rPr lang="en-US" sz="1400" b="1" dirty="0">
                <a:solidFill>
                  <a:srgbClr val="2117E7"/>
                </a:solidFill>
                <a:latin typeface="Courier New" pitchFamily="49" charset="0"/>
              </a:rPr>
              <a:t>)</a:t>
            </a:r>
          </a:p>
          <a:p>
            <a:pPr lvl="1">
              <a:lnSpc>
                <a:spcPct val="80000"/>
              </a:lnSpc>
              <a:buFontTx/>
              <a:buNone/>
            </a:pPr>
            <a:r>
              <a:rPr lang="en-US" sz="1400" b="1" dirty="0">
                <a:solidFill>
                  <a:srgbClr val="2117E7"/>
                </a:solidFill>
                <a:latin typeface="Courier New" pitchFamily="49" charset="0"/>
              </a:rPr>
              <a:t>		        	     </a:t>
            </a:r>
            <a:r>
              <a:rPr lang="en-US" sz="1400" b="1" dirty="0">
                <a:solidFill>
                  <a:srgbClr val="00B0F0"/>
                </a:solidFill>
                <a:latin typeface="Courier New" pitchFamily="49" charset="0"/>
              </a:rPr>
              <a:t>REFERENCES</a:t>
            </a:r>
            <a:r>
              <a:rPr lang="en-US" sz="1400" b="1" dirty="0">
                <a:solidFill>
                  <a:srgbClr val="2117E7"/>
                </a:solidFill>
                <a:latin typeface="Courier New" pitchFamily="49" charset="0"/>
              </a:rPr>
              <a:t> 	SKILL(</a:t>
            </a:r>
            <a:r>
              <a:rPr lang="en-US" sz="1400" b="1" dirty="0" err="1">
                <a:solidFill>
                  <a:srgbClr val="E0AA62"/>
                </a:solidFill>
                <a:latin typeface="Courier New" pitchFamily="49" charset="0"/>
              </a:rPr>
              <a:t>SkillID</a:t>
            </a:r>
            <a:r>
              <a:rPr lang="en-US" sz="1400" b="1" dirty="0">
                <a:solidFill>
                  <a:srgbClr val="2117E7"/>
                </a:solidFill>
                <a:latin typeface="Courier New" pitchFamily="49" charset="0"/>
              </a:rPr>
              <a:t>)</a:t>
            </a:r>
          </a:p>
          <a:p>
            <a:pPr lvl="1">
              <a:lnSpc>
                <a:spcPct val="80000"/>
              </a:lnSpc>
              <a:buFontTx/>
              <a:buNone/>
            </a:pPr>
            <a:r>
              <a:rPr lang="en-US" sz="1400" b="1" dirty="0">
                <a:solidFill>
                  <a:srgbClr val="2117E7"/>
                </a:solidFill>
                <a:latin typeface="Courier New" pitchFamily="49" charset="0"/>
              </a:rPr>
              <a:t>				ON </a:t>
            </a:r>
            <a:r>
              <a:rPr lang="en-US" sz="1400" b="1" dirty="0">
                <a:solidFill>
                  <a:srgbClr val="C00000"/>
                </a:solidFill>
                <a:latin typeface="Courier New" pitchFamily="49" charset="0"/>
              </a:rPr>
              <a:t>UPDATE</a:t>
            </a:r>
            <a:r>
              <a:rPr lang="en-US" sz="1400" b="1" dirty="0">
                <a:solidFill>
                  <a:srgbClr val="2117E7"/>
                </a:solidFill>
                <a:latin typeface="Courier New" pitchFamily="49" charset="0"/>
              </a:rPr>
              <a:t> </a:t>
            </a:r>
            <a:r>
              <a:rPr lang="en-US" sz="1400" b="1" u="sng" dirty="0">
                <a:solidFill>
                  <a:srgbClr val="C00000"/>
                </a:solidFill>
                <a:latin typeface="Courier New" pitchFamily="49" charset="0"/>
              </a:rPr>
              <a:t>CASCADE</a:t>
            </a:r>
          </a:p>
          <a:p>
            <a:pPr lvl="1">
              <a:lnSpc>
                <a:spcPct val="80000"/>
              </a:lnSpc>
              <a:buFontTx/>
              <a:buNone/>
            </a:pPr>
            <a:r>
              <a:rPr lang="en-US" sz="1400" b="1" dirty="0">
                <a:solidFill>
                  <a:srgbClr val="2117E7"/>
                </a:solidFill>
                <a:latin typeface="Courier New" pitchFamily="49" charset="0"/>
              </a:rPr>
              <a:t>   );</a:t>
            </a:r>
          </a:p>
          <a:p>
            <a:pPr lvl="3">
              <a:lnSpc>
                <a:spcPct val="80000"/>
              </a:lnSpc>
              <a:buFontTx/>
              <a:buNone/>
            </a:pPr>
            <a:endParaRPr lang="en-US" sz="1400" dirty="0">
              <a:latin typeface="Courier New" pitchFamily="49" charset="0"/>
            </a:endParaRPr>
          </a:p>
        </p:txBody>
      </p:sp>
      <p:sp>
        <p:nvSpPr>
          <p:cNvPr id="35843" name="Slide Number Placeholder 1"/>
          <p:cNvSpPr>
            <a:spLocks noGrp="1"/>
          </p:cNvSpPr>
          <p:nvPr>
            <p:ph type="sldNum" sz="quarter" idx="11"/>
          </p:nvPr>
        </p:nvSpPr>
        <p:spPr>
          <a:noFill/>
        </p:spPr>
        <p:txBody>
          <a:bodyPr/>
          <a:lstStyle/>
          <a:p>
            <a:r>
              <a:rPr lang="en-US" dirty="0">
                <a:cs typeface="Arial" charset="0"/>
              </a:rPr>
              <a:t>3-</a:t>
            </a:r>
            <a:fld id="{E570C530-DE0A-4A6D-B840-9310F755A310}" type="slidenum">
              <a:rPr lang="en-US">
                <a:cs typeface="Arial" charset="0"/>
              </a:rPr>
              <a:pPr/>
              <a:t>12</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97518" y="1600841"/>
            <a:ext cx="7517882" cy="4104928"/>
          </a:xfrm>
          <a:prstGeom prst="rect">
            <a:avLst/>
          </a:prstGeom>
        </p:spPr>
      </p:pic>
      <p:sp>
        <p:nvSpPr>
          <p:cNvPr id="35841" name="Rectangle 2"/>
          <p:cNvSpPr>
            <a:spLocks noGrp="1" noChangeArrowheads="1"/>
          </p:cNvSpPr>
          <p:nvPr>
            <p:ph type="title"/>
          </p:nvPr>
        </p:nvSpPr>
        <p:spPr/>
        <p:txBody>
          <a:bodyPr/>
          <a:lstStyle/>
          <a:p>
            <a:r>
              <a:rPr lang="en-US" sz="2800" dirty="0"/>
              <a:t>Process SQL CREATE TABLE Statements:</a:t>
            </a:r>
            <a:br>
              <a:rPr lang="en-US" sz="2800" dirty="0"/>
            </a:br>
            <a:r>
              <a:rPr lang="en-US" sz="3600" dirty="0"/>
              <a:t>Microsoft SQL Server 2014</a:t>
            </a:r>
          </a:p>
        </p:txBody>
      </p:sp>
      <p:sp>
        <p:nvSpPr>
          <p:cNvPr id="35843" name="Slide Number Placeholder 1"/>
          <p:cNvSpPr>
            <a:spLocks noGrp="1"/>
          </p:cNvSpPr>
          <p:nvPr>
            <p:ph type="sldNum" sz="quarter" idx="11"/>
          </p:nvPr>
        </p:nvSpPr>
        <p:spPr>
          <a:noFill/>
        </p:spPr>
        <p:txBody>
          <a:bodyPr/>
          <a:lstStyle/>
          <a:p>
            <a:r>
              <a:rPr lang="en-US" dirty="0">
                <a:cs typeface="Arial" charset="0"/>
              </a:rPr>
              <a:t>3-</a:t>
            </a:r>
            <a:fld id="{E570C530-DE0A-4A6D-B840-9310F755A310}" type="slidenum">
              <a:rPr lang="en-US">
                <a:cs typeface="Arial" charset="0"/>
              </a:rPr>
              <a:pPr/>
              <a:t>13</a:t>
            </a:fld>
            <a:endParaRPr lang="en-US" dirty="0">
              <a:cs typeface="Arial" charset="0"/>
            </a:endParaRPr>
          </a:p>
        </p:txBody>
      </p:sp>
      <p:sp>
        <p:nvSpPr>
          <p:cNvPr id="6" name="Rectangle 5"/>
          <p:cNvSpPr/>
          <p:nvPr/>
        </p:nvSpPr>
        <p:spPr>
          <a:xfrm>
            <a:off x="1447800" y="5638800"/>
            <a:ext cx="7391400" cy="646331"/>
          </a:xfrm>
          <a:prstGeom prst="rect">
            <a:avLst/>
          </a:prstGeom>
        </p:spPr>
        <p:txBody>
          <a:bodyPr wrap="square">
            <a:spAutoFit/>
          </a:bodyPr>
          <a:lstStyle/>
          <a:p>
            <a:r>
              <a:rPr lang="en-US" dirty="0"/>
              <a:t>Table 3-8:</a:t>
            </a:r>
            <a:br>
              <a:rPr lang="en-US" dirty="0"/>
            </a:br>
            <a:r>
              <a:rPr lang="en-US" dirty="0"/>
              <a:t>Processing the CREATE TABLE Statements Using SQL Server 2014</a:t>
            </a:r>
          </a:p>
        </p:txBody>
      </p:sp>
      <p:sp>
        <p:nvSpPr>
          <p:cNvPr id="3" name="Footer Placeholder 2"/>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
        <p:nvSpPr>
          <p:cNvPr id="9" name="타원 8"/>
          <p:cNvSpPr/>
          <p:nvPr/>
        </p:nvSpPr>
        <p:spPr>
          <a:xfrm>
            <a:off x="2438400" y="3200400"/>
            <a:ext cx="381000" cy="2286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2" name="타원 1">
            <a:extLst>
              <a:ext uri="{FF2B5EF4-FFF2-40B4-BE49-F238E27FC236}">
                <a16:creationId xmlns:a16="http://schemas.microsoft.com/office/drawing/2014/main" id="{245919E6-2BAF-B7A7-7D7C-C0F29165BCDE}"/>
              </a:ext>
            </a:extLst>
          </p:cNvPr>
          <p:cNvSpPr/>
          <p:nvPr/>
        </p:nvSpPr>
        <p:spPr>
          <a:xfrm>
            <a:off x="3810000" y="3555847"/>
            <a:ext cx="228600" cy="89137"/>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3479295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97518" y="1600200"/>
            <a:ext cx="7517882" cy="4099063"/>
          </a:xfrm>
          <a:prstGeom prst="rect">
            <a:avLst/>
          </a:prstGeom>
        </p:spPr>
      </p:pic>
      <p:sp>
        <p:nvSpPr>
          <p:cNvPr id="35841" name="Rectangle 2"/>
          <p:cNvSpPr>
            <a:spLocks noGrp="1" noChangeArrowheads="1"/>
          </p:cNvSpPr>
          <p:nvPr>
            <p:ph type="title"/>
          </p:nvPr>
        </p:nvSpPr>
        <p:spPr/>
        <p:txBody>
          <a:bodyPr/>
          <a:lstStyle/>
          <a:p>
            <a:r>
              <a:rPr lang="en-US" sz="2800" dirty="0"/>
              <a:t>Process SQL CREATE TABLE Statements:</a:t>
            </a:r>
            <a:br>
              <a:rPr lang="en-US" sz="2800" dirty="0"/>
            </a:br>
            <a:r>
              <a:rPr lang="en-US" sz="3600" dirty="0"/>
              <a:t>Oracle Database 11</a:t>
            </a:r>
            <a:r>
              <a:rPr lang="en-US" sz="3600" i="1" dirty="0"/>
              <a:t>g</a:t>
            </a:r>
            <a:r>
              <a:rPr lang="en-US" sz="3600" dirty="0"/>
              <a:t> Release 2</a:t>
            </a:r>
          </a:p>
        </p:txBody>
      </p:sp>
      <p:sp>
        <p:nvSpPr>
          <p:cNvPr id="35843" name="Slide Number Placeholder 1"/>
          <p:cNvSpPr>
            <a:spLocks noGrp="1"/>
          </p:cNvSpPr>
          <p:nvPr>
            <p:ph type="sldNum" sz="quarter" idx="11"/>
          </p:nvPr>
        </p:nvSpPr>
        <p:spPr>
          <a:noFill/>
        </p:spPr>
        <p:txBody>
          <a:bodyPr/>
          <a:lstStyle/>
          <a:p>
            <a:r>
              <a:rPr lang="en-US" dirty="0">
                <a:cs typeface="Arial" charset="0"/>
              </a:rPr>
              <a:t>3-</a:t>
            </a:r>
            <a:fld id="{E570C530-DE0A-4A6D-B840-9310F755A310}" type="slidenum">
              <a:rPr lang="en-US">
                <a:cs typeface="Arial" charset="0"/>
              </a:rPr>
              <a:pPr/>
              <a:t>14</a:t>
            </a:fld>
            <a:endParaRPr lang="en-US" dirty="0">
              <a:cs typeface="Arial" charset="0"/>
            </a:endParaRPr>
          </a:p>
        </p:txBody>
      </p:sp>
      <p:sp>
        <p:nvSpPr>
          <p:cNvPr id="6" name="Rectangle 5"/>
          <p:cNvSpPr/>
          <p:nvPr/>
        </p:nvSpPr>
        <p:spPr>
          <a:xfrm>
            <a:off x="1447801" y="5678269"/>
            <a:ext cx="6858000" cy="646331"/>
          </a:xfrm>
          <a:prstGeom prst="rect">
            <a:avLst/>
          </a:prstGeom>
        </p:spPr>
        <p:txBody>
          <a:bodyPr wrap="square">
            <a:spAutoFit/>
          </a:bodyPr>
          <a:lstStyle/>
          <a:p>
            <a:r>
              <a:rPr lang="en-US" dirty="0"/>
              <a:t>Figure 3-9: Processing the CREATE TABLE Statements</a:t>
            </a:r>
            <a:br>
              <a:rPr lang="en-US" dirty="0"/>
            </a:br>
            <a:r>
              <a:rPr lang="en-US" dirty="0"/>
              <a:t>Using Oracle Database Express Edition 11</a:t>
            </a:r>
            <a:r>
              <a:rPr lang="en-US" i="1" dirty="0"/>
              <a:t>g</a:t>
            </a:r>
            <a:r>
              <a:rPr lang="en-US" dirty="0"/>
              <a:t> Release 2</a:t>
            </a:r>
          </a:p>
        </p:txBody>
      </p:sp>
      <p:sp>
        <p:nvSpPr>
          <p:cNvPr id="3" name="Footer Placeholder 2"/>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extLst>
      <p:ext uri="{BB962C8B-B14F-4D97-AF65-F5344CB8AC3E}">
        <p14:creationId xmlns:p14="http://schemas.microsoft.com/office/powerpoint/2010/main" val="2166796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47800" y="1619425"/>
            <a:ext cx="7441682" cy="4069670"/>
          </a:xfrm>
          <a:prstGeom prst="rect">
            <a:avLst/>
          </a:prstGeom>
        </p:spPr>
      </p:pic>
      <p:sp>
        <p:nvSpPr>
          <p:cNvPr id="35841" name="Rectangle 2"/>
          <p:cNvSpPr>
            <a:spLocks noGrp="1" noChangeArrowheads="1"/>
          </p:cNvSpPr>
          <p:nvPr>
            <p:ph type="title"/>
          </p:nvPr>
        </p:nvSpPr>
        <p:spPr/>
        <p:txBody>
          <a:bodyPr/>
          <a:lstStyle/>
          <a:p>
            <a:r>
              <a:rPr lang="en-US" sz="2800" dirty="0"/>
              <a:t>Process SQL CREATE TABLE Statements:</a:t>
            </a:r>
            <a:br>
              <a:rPr lang="en-US" sz="2800" dirty="0"/>
            </a:br>
            <a:r>
              <a:rPr lang="en-US" sz="3600" dirty="0"/>
              <a:t>MySQL 5.6</a:t>
            </a:r>
          </a:p>
        </p:txBody>
      </p:sp>
      <p:sp>
        <p:nvSpPr>
          <p:cNvPr id="35843" name="Slide Number Placeholder 1"/>
          <p:cNvSpPr>
            <a:spLocks noGrp="1"/>
          </p:cNvSpPr>
          <p:nvPr>
            <p:ph type="sldNum" sz="quarter" idx="11"/>
          </p:nvPr>
        </p:nvSpPr>
        <p:spPr>
          <a:noFill/>
        </p:spPr>
        <p:txBody>
          <a:bodyPr/>
          <a:lstStyle/>
          <a:p>
            <a:r>
              <a:rPr lang="en-US" dirty="0">
                <a:cs typeface="Arial" charset="0"/>
              </a:rPr>
              <a:t>3-</a:t>
            </a:r>
            <a:fld id="{E570C530-DE0A-4A6D-B840-9310F755A310}" type="slidenum">
              <a:rPr lang="en-US">
                <a:cs typeface="Arial" charset="0"/>
              </a:rPr>
              <a:pPr/>
              <a:t>15</a:t>
            </a:fld>
            <a:endParaRPr lang="en-US" dirty="0">
              <a:cs typeface="Arial" charset="0"/>
            </a:endParaRPr>
          </a:p>
        </p:txBody>
      </p:sp>
      <p:sp>
        <p:nvSpPr>
          <p:cNvPr id="6" name="Rectangle 5"/>
          <p:cNvSpPr/>
          <p:nvPr/>
        </p:nvSpPr>
        <p:spPr>
          <a:xfrm>
            <a:off x="1447801" y="5678269"/>
            <a:ext cx="7010400" cy="646331"/>
          </a:xfrm>
          <a:prstGeom prst="rect">
            <a:avLst/>
          </a:prstGeom>
        </p:spPr>
        <p:txBody>
          <a:bodyPr wrap="square">
            <a:spAutoFit/>
          </a:bodyPr>
          <a:lstStyle/>
          <a:p>
            <a:r>
              <a:rPr lang="en-US" dirty="0"/>
              <a:t>Figure 3-10:</a:t>
            </a:r>
            <a:br>
              <a:rPr lang="en-US" dirty="0"/>
            </a:br>
            <a:r>
              <a:rPr lang="en-US" dirty="0"/>
              <a:t>Processing the CREATE TABLE Statements Using MySQL 5.6</a:t>
            </a:r>
          </a:p>
        </p:txBody>
      </p:sp>
      <p:sp>
        <p:nvSpPr>
          <p:cNvPr id="3" name="Footer Placeholder 2"/>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extLst>
      <p:ext uri="{BB962C8B-B14F-4D97-AF65-F5344CB8AC3E}">
        <p14:creationId xmlns:p14="http://schemas.microsoft.com/office/powerpoint/2010/main" val="33233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09684" y="1600200"/>
            <a:ext cx="7505716" cy="4104689"/>
          </a:xfrm>
          <a:prstGeom prst="rect">
            <a:avLst/>
          </a:prstGeom>
        </p:spPr>
      </p:pic>
      <p:sp>
        <p:nvSpPr>
          <p:cNvPr id="35841" name="Rectangle 2"/>
          <p:cNvSpPr>
            <a:spLocks noGrp="1" noChangeArrowheads="1"/>
          </p:cNvSpPr>
          <p:nvPr>
            <p:ph type="title"/>
          </p:nvPr>
        </p:nvSpPr>
        <p:spPr/>
        <p:txBody>
          <a:bodyPr/>
          <a:lstStyle/>
          <a:p>
            <a:r>
              <a:rPr lang="en-US" sz="2800" dirty="0"/>
              <a:t>Database Diagram in the</a:t>
            </a:r>
            <a:br>
              <a:rPr lang="en-US" sz="2800" dirty="0"/>
            </a:br>
            <a:r>
              <a:rPr lang="en-US" sz="2800" dirty="0"/>
              <a:t>Microsoft SQL Server Management Studio</a:t>
            </a:r>
            <a:endParaRPr lang="en-US" sz="3600" dirty="0"/>
          </a:p>
        </p:txBody>
      </p:sp>
      <p:sp>
        <p:nvSpPr>
          <p:cNvPr id="35843" name="Slide Number Placeholder 1"/>
          <p:cNvSpPr>
            <a:spLocks noGrp="1"/>
          </p:cNvSpPr>
          <p:nvPr>
            <p:ph type="sldNum" sz="quarter" idx="11"/>
          </p:nvPr>
        </p:nvSpPr>
        <p:spPr>
          <a:noFill/>
        </p:spPr>
        <p:txBody>
          <a:bodyPr/>
          <a:lstStyle/>
          <a:p>
            <a:r>
              <a:rPr lang="en-US" dirty="0">
                <a:cs typeface="Arial" charset="0"/>
              </a:rPr>
              <a:t>3-</a:t>
            </a:r>
            <a:fld id="{E570C530-DE0A-4A6D-B840-9310F755A310}" type="slidenum">
              <a:rPr lang="en-US">
                <a:cs typeface="Arial" charset="0"/>
              </a:rPr>
              <a:pPr/>
              <a:t>16</a:t>
            </a:fld>
            <a:endParaRPr lang="en-US" dirty="0">
              <a:cs typeface="Arial" charset="0"/>
            </a:endParaRPr>
          </a:p>
        </p:txBody>
      </p:sp>
      <p:sp>
        <p:nvSpPr>
          <p:cNvPr id="6" name="Rectangle 5"/>
          <p:cNvSpPr/>
          <p:nvPr/>
        </p:nvSpPr>
        <p:spPr>
          <a:xfrm>
            <a:off x="1420813" y="5638800"/>
            <a:ext cx="7418387" cy="646331"/>
          </a:xfrm>
          <a:prstGeom prst="rect">
            <a:avLst/>
          </a:prstGeom>
        </p:spPr>
        <p:txBody>
          <a:bodyPr wrap="square">
            <a:spAutoFit/>
          </a:bodyPr>
          <a:lstStyle/>
          <a:p>
            <a:r>
              <a:rPr lang="en-US" dirty="0"/>
              <a:t>Figure 3-11:</a:t>
            </a:r>
            <a:br>
              <a:rPr lang="en-US" dirty="0"/>
            </a:br>
            <a:r>
              <a:rPr lang="en-US" dirty="0"/>
              <a:t>Database Diagram in the Microsoft SQL Server Management Studio</a:t>
            </a:r>
          </a:p>
        </p:txBody>
      </p:sp>
      <p:sp>
        <p:nvSpPr>
          <p:cNvPr id="3" name="Footer Placeholder 2"/>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extLst>
      <p:ext uri="{BB962C8B-B14F-4D97-AF65-F5344CB8AC3E}">
        <p14:creationId xmlns:p14="http://schemas.microsoft.com/office/powerpoint/2010/main" val="3258965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sz="3200" dirty="0"/>
              <a:t>Primary Key </a:t>
            </a:r>
            <a:r>
              <a:rPr lang="en-US" sz="3200" dirty="0">
                <a:solidFill>
                  <a:srgbClr val="FF0000"/>
                </a:solidFill>
              </a:rPr>
              <a:t>Constraint</a:t>
            </a:r>
            <a:r>
              <a:rPr lang="en-US" sz="3200" dirty="0"/>
              <a:t>:</a:t>
            </a:r>
            <a:br>
              <a:rPr lang="en-US" sz="3200" dirty="0"/>
            </a:br>
            <a:r>
              <a:rPr lang="en-US" sz="3600" dirty="0"/>
              <a:t>ALTER I</a:t>
            </a:r>
          </a:p>
        </p:txBody>
      </p:sp>
      <p:sp>
        <p:nvSpPr>
          <p:cNvPr id="37890" name="Rectangle 3"/>
          <p:cNvSpPr>
            <a:spLocks noGrp="1" noChangeArrowheads="1"/>
          </p:cNvSpPr>
          <p:nvPr>
            <p:ph idx="1"/>
          </p:nvPr>
        </p:nvSpPr>
        <p:spPr/>
        <p:txBody>
          <a:bodyPr/>
          <a:lstStyle/>
          <a:p>
            <a:pPr marL="609600" indent="-609600"/>
            <a:r>
              <a:rPr lang="en-US" dirty="0">
                <a:solidFill>
                  <a:srgbClr val="FF0000"/>
                </a:solidFill>
              </a:rPr>
              <a:t>Adding</a:t>
            </a:r>
            <a:r>
              <a:rPr lang="en-US" dirty="0"/>
              <a:t> primary key </a:t>
            </a:r>
            <a:r>
              <a:rPr lang="en-US" dirty="0">
                <a:solidFill>
                  <a:srgbClr val="FF0000"/>
                </a:solidFill>
              </a:rPr>
              <a:t>constraints</a:t>
            </a:r>
            <a:r>
              <a:rPr lang="en-US" dirty="0"/>
              <a:t> to an existing table</a:t>
            </a:r>
          </a:p>
          <a:p>
            <a:pPr marL="1093788" lvl="1" indent="-457200"/>
            <a:r>
              <a:rPr lang="en-US" dirty="0"/>
              <a:t>The SQL ALTER statement</a:t>
            </a:r>
          </a:p>
          <a:p>
            <a:pPr marL="990600" lvl="1" indent="-533400"/>
            <a:endParaRPr lang="en-US" sz="2000" dirty="0"/>
          </a:p>
          <a:p>
            <a:pPr marL="609600" indent="-609600">
              <a:buFontTx/>
              <a:buNone/>
            </a:pPr>
            <a:r>
              <a:rPr lang="en-US" sz="1800" dirty="0"/>
              <a:t>      </a:t>
            </a:r>
            <a:r>
              <a:rPr lang="en-US" sz="1800" b="1" dirty="0">
                <a:solidFill>
                  <a:srgbClr val="2117E7"/>
                </a:solidFill>
                <a:latin typeface="Courier New" pitchFamily="49" charset="0"/>
              </a:rPr>
              <a:t>ALTER TABLE EMPLOYEE</a:t>
            </a:r>
          </a:p>
          <a:p>
            <a:pPr marL="609600" indent="-609600">
              <a:buFontTx/>
              <a:buNone/>
            </a:pPr>
            <a:r>
              <a:rPr lang="en-US" sz="1800" b="1" dirty="0">
                <a:solidFill>
                  <a:srgbClr val="2117E7"/>
                </a:solidFill>
                <a:latin typeface="Courier New" pitchFamily="49" charset="0"/>
              </a:rPr>
              <a:t>	 </a:t>
            </a:r>
            <a:r>
              <a:rPr lang="en-US" sz="1800" b="1" dirty="0">
                <a:solidFill>
                  <a:srgbClr val="FF0000"/>
                </a:solidFill>
                <a:latin typeface="Courier New" pitchFamily="49" charset="0"/>
              </a:rPr>
              <a:t>ADD</a:t>
            </a:r>
            <a:r>
              <a:rPr lang="en-US" sz="1800" b="1" dirty="0">
                <a:solidFill>
                  <a:srgbClr val="2117E7"/>
                </a:solidFill>
                <a:latin typeface="Courier New" pitchFamily="49" charset="0"/>
              </a:rPr>
              <a:t> </a:t>
            </a:r>
            <a:r>
              <a:rPr lang="en-US" sz="1800" b="1" dirty="0">
                <a:solidFill>
                  <a:srgbClr val="FF0000"/>
                </a:solidFill>
                <a:latin typeface="Courier New" pitchFamily="49" charset="0"/>
              </a:rPr>
              <a:t>CONSTRAINT</a:t>
            </a:r>
            <a:r>
              <a:rPr lang="en-US" sz="1800" b="1" dirty="0">
                <a:solidFill>
                  <a:srgbClr val="2117E7"/>
                </a:solidFill>
                <a:latin typeface="Courier New" pitchFamily="49" charset="0"/>
              </a:rPr>
              <a:t> Emp_PK PRIMARY KEY(EmpID);</a:t>
            </a:r>
          </a:p>
          <a:p>
            <a:pPr marL="609600" indent="-609600"/>
            <a:endParaRPr lang="en-US" sz="1800" dirty="0">
              <a:latin typeface="Courier New" pitchFamily="49" charset="0"/>
            </a:endParaRPr>
          </a:p>
        </p:txBody>
      </p:sp>
      <p:sp>
        <p:nvSpPr>
          <p:cNvPr id="37891" name="Slide Number Placeholder 1"/>
          <p:cNvSpPr>
            <a:spLocks noGrp="1"/>
          </p:cNvSpPr>
          <p:nvPr>
            <p:ph type="sldNum" sz="quarter" idx="11"/>
          </p:nvPr>
        </p:nvSpPr>
        <p:spPr>
          <a:noFill/>
        </p:spPr>
        <p:txBody>
          <a:bodyPr/>
          <a:lstStyle/>
          <a:p>
            <a:r>
              <a:rPr lang="en-US" dirty="0">
                <a:cs typeface="Arial" charset="0"/>
              </a:rPr>
              <a:t>3-</a:t>
            </a:r>
            <a:fld id="{6FBE6EA9-43BB-4BC4-A6E5-9278F403C876}" type="slidenum">
              <a:rPr lang="en-US">
                <a:cs typeface="Arial" charset="0"/>
              </a:rPr>
              <a:pPr/>
              <a:t>17</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sz="3200" dirty="0"/>
              <a:t>Composite Primary Key Constraints: </a:t>
            </a:r>
            <a:r>
              <a:rPr lang="en-US" sz="3600" dirty="0"/>
              <a:t>ALTER II</a:t>
            </a:r>
          </a:p>
        </p:txBody>
      </p:sp>
      <p:sp>
        <p:nvSpPr>
          <p:cNvPr id="39938" name="Rectangle 3"/>
          <p:cNvSpPr>
            <a:spLocks noGrp="1" noChangeArrowheads="1"/>
          </p:cNvSpPr>
          <p:nvPr>
            <p:ph idx="1"/>
          </p:nvPr>
        </p:nvSpPr>
        <p:spPr/>
        <p:txBody>
          <a:bodyPr/>
          <a:lstStyle/>
          <a:p>
            <a:pPr>
              <a:lnSpc>
                <a:spcPct val="90000"/>
              </a:lnSpc>
            </a:pPr>
            <a:r>
              <a:rPr lang="en-US" sz="2800" dirty="0"/>
              <a:t>Adding a </a:t>
            </a:r>
            <a:r>
              <a:rPr lang="en-US" sz="2800" dirty="0">
                <a:solidFill>
                  <a:srgbClr val="FF0000"/>
                </a:solidFill>
              </a:rPr>
              <a:t>composite</a:t>
            </a:r>
            <a:r>
              <a:rPr lang="en-US" sz="2800" dirty="0"/>
              <a:t> primary key constraint to an existing table</a:t>
            </a:r>
          </a:p>
          <a:p>
            <a:pPr lvl="1">
              <a:lnSpc>
                <a:spcPct val="90000"/>
              </a:lnSpc>
            </a:pPr>
            <a:r>
              <a:rPr lang="en-US" sz="2400" dirty="0"/>
              <a:t>The SQL ALTER statement</a:t>
            </a:r>
          </a:p>
          <a:p>
            <a:pPr>
              <a:lnSpc>
                <a:spcPct val="90000"/>
              </a:lnSpc>
              <a:buFontTx/>
              <a:buNone/>
            </a:pPr>
            <a:endParaRPr lang="en-US" sz="2400" dirty="0"/>
          </a:p>
          <a:p>
            <a:pPr>
              <a:lnSpc>
                <a:spcPct val="90000"/>
              </a:lnSpc>
              <a:buFontTx/>
              <a:buNone/>
            </a:pPr>
            <a:r>
              <a:rPr lang="en-US" sz="1800" dirty="0"/>
              <a:t>	</a:t>
            </a:r>
            <a:r>
              <a:rPr lang="en-US" sz="1800" b="1" dirty="0">
                <a:solidFill>
                  <a:srgbClr val="2117E7"/>
                </a:solidFill>
                <a:latin typeface="Courier New" pitchFamily="49" charset="0"/>
              </a:rPr>
              <a:t>ALTER TABLE EMP_SKILL</a:t>
            </a:r>
          </a:p>
          <a:p>
            <a:pPr>
              <a:lnSpc>
                <a:spcPct val="90000"/>
              </a:lnSpc>
              <a:buFontTx/>
              <a:buNone/>
            </a:pPr>
            <a:r>
              <a:rPr lang="en-US" sz="1800" b="1" dirty="0">
                <a:solidFill>
                  <a:srgbClr val="2117E7"/>
                </a:solidFill>
                <a:latin typeface="Courier New" pitchFamily="49" charset="0"/>
              </a:rPr>
              <a:t>	   </a:t>
            </a:r>
            <a:r>
              <a:rPr lang="en-US" sz="1800" b="1" dirty="0">
                <a:solidFill>
                  <a:srgbClr val="FF0000"/>
                </a:solidFill>
                <a:latin typeface="Courier New" pitchFamily="49" charset="0"/>
              </a:rPr>
              <a:t>ADD</a:t>
            </a:r>
            <a:r>
              <a:rPr lang="en-US" sz="1800" b="1" dirty="0">
                <a:solidFill>
                  <a:srgbClr val="2117E7"/>
                </a:solidFill>
                <a:latin typeface="Courier New" pitchFamily="49" charset="0"/>
              </a:rPr>
              <a:t> </a:t>
            </a:r>
            <a:r>
              <a:rPr lang="en-US" sz="1800" b="1" dirty="0">
                <a:solidFill>
                  <a:srgbClr val="FF0000"/>
                </a:solidFill>
                <a:latin typeface="Courier New" pitchFamily="49" charset="0"/>
              </a:rPr>
              <a:t>CONSTRAINT</a:t>
            </a:r>
            <a:r>
              <a:rPr lang="en-US" sz="1800" b="1" dirty="0">
                <a:solidFill>
                  <a:srgbClr val="2117E7"/>
                </a:solidFill>
                <a:latin typeface="Courier New" pitchFamily="49" charset="0"/>
              </a:rPr>
              <a:t> EmpSkill_PK</a:t>
            </a:r>
          </a:p>
          <a:p>
            <a:pPr>
              <a:lnSpc>
                <a:spcPct val="90000"/>
              </a:lnSpc>
              <a:buFontTx/>
              <a:buNone/>
            </a:pPr>
            <a:r>
              <a:rPr lang="en-US" sz="1800" b="1" dirty="0">
                <a:solidFill>
                  <a:srgbClr val="2117E7"/>
                </a:solidFill>
                <a:latin typeface="Courier New" pitchFamily="49" charset="0"/>
              </a:rPr>
              <a:t>		      PRIMARY KEY</a:t>
            </a:r>
            <a:r>
              <a:rPr lang="en-US" sz="1800" b="1" dirty="0">
                <a:solidFill>
                  <a:srgbClr val="00B050"/>
                </a:solidFill>
                <a:latin typeface="Courier New" pitchFamily="49" charset="0"/>
              </a:rPr>
              <a:t>(</a:t>
            </a:r>
            <a:r>
              <a:rPr lang="en-US" sz="1800" b="1" dirty="0" err="1">
                <a:solidFill>
                  <a:srgbClr val="00B050"/>
                </a:solidFill>
                <a:latin typeface="Courier New" pitchFamily="49" charset="0"/>
              </a:rPr>
              <a:t>EmpID</a:t>
            </a:r>
            <a:r>
              <a:rPr lang="en-US" sz="1800" b="1" dirty="0">
                <a:solidFill>
                  <a:srgbClr val="00B050"/>
                </a:solidFill>
                <a:latin typeface="Courier New" pitchFamily="49" charset="0"/>
              </a:rPr>
              <a:t>, SkillID)</a:t>
            </a:r>
            <a:r>
              <a:rPr lang="en-US" sz="1800" b="1" dirty="0">
                <a:solidFill>
                  <a:srgbClr val="2117E7"/>
                </a:solidFill>
                <a:latin typeface="Courier New" pitchFamily="49" charset="0"/>
              </a:rPr>
              <a:t>;</a:t>
            </a:r>
          </a:p>
        </p:txBody>
      </p:sp>
      <p:sp>
        <p:nvSpPr>
          <p:cNvPr id="39939" name="Slide Number Placeholder 1"/>
          <p:cNvSpPr>
            <a:spLocks noGrp="1"/>
          </p:cNvSpPr>
          <p:nvPr>
            <p:ph type="sldNum" sz="quarter" idx="11"/>
          </p:nvPr>
        </p:nvSpPr>
        <p:spPr>
          <a:noFill/>
        </p:spPr>
        <p:txBody>
          <a:bodyPr/>
          <a:lstStyle/>
          <a:p>
            <a:r>
              <a:rPr lang="en-US" dirty="0">
                <a:cs typeface="Arial" charset="0"/>
              </a:rPr>
              <a:t>3-</a:t>
            </a:r>
            <a:fld id="{65459D61-91BC-4269-93E8-D4C0FD16059E}" type="slidenum">
              <a:rPr lang="en-US">
                <a:cs typeface="Arial" charset="0"/>
              </a:rPr>
              <a:pPr/>
              <a:t>18</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sz="3200" dirty="0"/>
              <a:t>Foreign Key Constraint:</a:t>
            </a:r>
            <a:br>
              <a:rPr lang="en-US" sz="3200" dirty="0"/>
            </a:br>
            <a:r>
              <a:rPr lang="en-US" sz="3600" dirty="0"/>
              <a:t>ALTER III</a:t>
            </a:r>
          </a:p>
        </p:txBody>
      </p:sp>
      <p:sp>
        <p:nvSpPr>
          <p:cNvPr id="41986" name="Rectangle 3"/>
          <p:cNvSpPr>
            <a:spLocks noGrp="1" noChangeArrowheads="1"/>
          </p:cNvSpPr>
          <p:nvPr>
            <p:ph idx="1"/>
          </p:nvPr>
        </p:nvSpPr>
        <p:spPr/>
        <p:txBody>
          <a:bodyPr/>
          <a:lstStyle/>
          <a:p>
            <a:r>
              <a:rPr lang="en-US" dirty="0"/>
              <a:t>Adding </a:t>
            </a:r>
            <a:r>
              <a:rPr lang="en-US" dirty="0">
                <a:solidFill>
                  <a:srgbClr val="00B050"/>
                </a:solidFill>
              </a:rPr>
              <a:t>foreign</a:t>
            </a:r>
            <a:r>
              <a:rPr lang="en-US" dirty="0"/>
              <a:t> </a:t>
            </a:r>
            <a:r>
              <a:rPr lang="en-US" dirty="0">
                <a:solidFill>
                  <a:srgbClr val="00B050"/>
                </a:solidFill>
              </a:rPr>
              <a:t>key</a:t>
            </a:r>
            <a:r>
              <a:rPr lang="en-US" dirty="0"/>
              <a:t> constraints to an existing table</a:t>
            </a:r>
          </a:p>
          <a:p>
            <a:pPr lvl="1"/>
            <a:r>
              <a:rPr lang="en-US" dirty="0"/>
              <a:t>The SQL ALTER statement</a:t>
            </a:r>
          </a:p>
          <a:p>
            <a:pPr lvl="1">
              <a:buFontTx/>
              <a:buNone/>
            </a:pPr>
            <a:endParaRPr lang="en-US" sz="1800" dirty="0"/>
          </a:p>
          <a:p>
            <a:pPr lvl="1">
              <a:buFontTx/>
              <a:buNone/>
            </a:pPr>
            <a:r>
              <a:rPr lang="en-US" sz="1800" b="1" dirty="0">
                <a:solidFill>
                  <a:srgbClr val="2117E7"/>
                </a:solidFill>
                <a:latin typeface="Courier New" pitchFamily="49" charset="0"/>
              </a:rPr>
              <a:t>ALTER TABLE EMPLOYEE </a:t>
            </a:r>
            <a:r>
              <a:rPr lang="en-US" sz="1800" b="1" dirty="0">
                <a:solidFill>
                  <a:srgbClr val="FF0000"/>
                </a:solidFill>
                <a:latin typeface="Courier New" pitchFamily="49" charset="0"/>
              </a:rPr>
              <a:t>ADD</a:t>
            </a:r>
          </a:p>
          <a:p>
            <a:pPr lvl="1">
              <a:buFontTx/>
              <a:buNone/>
            </a:pPr>
            <a:r>
              <a:rPr lang="en-US" sz="1800" b="1" dirty="0">
                <a:solidFill>
                  <a:srgbClr val="2117E7"/>
                </a:solidFill>
                <a:latin typeface="Courier New" pitchFamily="49" charset="0"/>
              </a:rPr>
              <a:t>   </a:t>
            </a:r>
            <a:r>
              <a:rPr lang="en-US" sz="1800" b="1" dirty="0">
                <a:solidFill>
                  <a:srgbClr val="FF0000"/>
                </a:solidFill>
                <a:latin typeface="Courier New" pitchFamily="49" charset="0"/>
              </a:rPr>
              <a:t>CONSTRAINT</a:t>
            </a:r>
            <a:r>
              <a:rPr lang="en-US" sz="1800" b="1" dirty="0">
                <a:solidFill>
                  <a:srgbClr val="2117E7"/>
                </a:solidFill>
                <a:latin typeface="Courier New" pitchFamily="49" charset="0"/>
              </a:rPr>
              <a:t>  Emp_FK  	   </a:t>
            </a:r>
            <a:r>
              <a:rPr lang="en-US" sz="1800" b="1" dirty="0">
                <a:solidFill>
                  <a:srgbClr val="00B050"/>
                </a:solidFill>
                <a:latin typeface="Courier New" pitchFamily="49" charset="0"/>
              </a:rPr>
              <a:t>FOREIGN KEY</a:t>
            </a:r>
            <a:r>
              <a:rPr lang="en-US" sz="1800" b="1" dirty="0">
                <a:solidFill>
                  <a:srgbClr val="2117E7"/>
                </a:solidFill>
                <a:latin typeface="Courier New" pitchFamily="49" charset="0"/>
              </a:rPr>
              <a:t>(DeptID)</a:t>
            </a:r>
          </a:p>
          <a:p>
            <a:pPr lvl="1">
              <a:buFontTx/>
              <a:buNone/>
            </a:pPr>
            <a:r>
              <a:rPr lang="en-US" sz="1800" b="1" dirty="0">
                <a:solidFill>
                  <a:srgbClr val="2117E7"/>
                </a:solidFill>
                <a:latin typeface="Courier New" pitchFamily="49" charset="0"/>
              </a:rPr>
              <a:t> 			     REFERENCES  DEPARTMENT(DeptID);</a:t>
            </a:r>
          </a:p>
          <a:p>
            <a:endParaRPr lang="en-US" sz="1800" dirty="0">
              <a:latin typeface="Courier New" pitchFamily="49" charset="0"/>
            </a:endParaRPr>
          </a:p>
          <a:p>
            <a:endParaRPr lang="en-US" dirty="0">
              <a:latin typeface="Courier New" pitchFamily="49" charset="0"/>
            </a:endParaRPr>
          </a:p>
        </p:txBody>
      </p:sp>
      <p:sp>
        <p:nvSpPr>
          <p:cNvPr id="41987" name="Slide Number Placeholder 1"/>
          <p:cNvSpPr>
            <a:spLocks noGrp="1"/>
          </p:cNvSpPr>
          <p:nvPr>
            <p:ph type="sldNum" sz="quarter" idx="11"/>
          </p:nvPr>
        </p:nvSpPr>
        <p:spPr>
          <a:noFill/>
        </p:spPr>
        <p:txBody>
          <a:bodyPr/>
          <a:lstStyle/>
          <a:p>
            <a:r>
              <a:rPr lang="en-US" dirty="0">
                <a:cs typeface="Arial" charset="0"/>
              </a:rPr>
              <a:t>3-</a:t>
            </a:r>
            <a:fld id="{A9D59C02-E411-45E4-9D0F-358C7ACAF03A}" type="slidenum">
              <a:rPr lang="en-US">
                <a:cs typeface="Arial" charset="0"/>
              </a:rPr>
              <a:pPr/>
              <a:t>19</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r>
              <a:rPr lang="en-US" dirty="0"/>
              <a:t>Chapter Objectives</a:t>
            </a:r>
          </a:p>
        </p:txBody>
      </p:sp>
      <p:sp>
        <p:nvSpPr>
          <p:cNvPr id="19458" name="Rectangle 3"/>
          <p:cNvSpPr>
            <a:spLocks noGrp="1" noChangeArrowheads="1"/>
          </p:cNvSpPr>
          <p:nvPr>
            <p:ph idx="1"/>
          </p:nvPr>
        </p:nvSpPr>
        <p:spPr/>
        <p:txBody>
          <a:bodyPr/>
          <a:lstStyle/>
          <a:p>
            <a:pPr>
              <a:lnSpc>
                <a:spcPct val="80000"/>
              </a:lnSpc>
            </a:pPr>
            <a:r>
              <a:rPr lang="en-US" sz="2400" dirty="0"/>
              <a:t>Learn basic SQL statements for </a:t>
            </a:r>
            <a:r>
              <a:rPr lang="en-US" sz="2400" dirty="0">
                <a:solidFill>
                  <a:srgbClr val="FF0000"/>
                </a:solidFill>
              </a:rPr>
              <a:t>creating</a:t>
            </a:r>
            <a:r>
              <a:rPr lang="en-US" sz="2400" dirty="0"/>
              <a:t> database structures</a:t>
            </a:r>
          </a:p>
          <a:p>
            <a:pPr>
              <a:lnSpc>
                <a:spcPct val="80000"/>
              </a:lnSpc>
            </a:pPr>
            <a:r>
              <a:rPr lang="en-US" sz="2400" dirty="0"/>
              <a:t>Learn basic SQL statements for </a:t>
            </a:r>
            <a:r>
              <a:rPr lang="en-US" sz="2400" dirty="0">
                <a:solidFill>
                  <a:srgbClr val="FF0000"/>
                </a:solidFill>
              </a:rPr>
              <a:t>adding</a:t>
            </a:r>
            <a:r>
              <a:rPr lang="en-US" sz="2400" dirty="0"/>
              <a:t> data to a database</a:t>
            </a:r>
          </a:p>
          <a:p>
            <a:pPr>
              <a:lnSpc>
                <a:spcPct val="80000"/>
              </a:lnSpc>
            </a:pPr>
            <a:r>
              <a:rPr lang="en-US" sz="2400" dirty="0"/>
              <a:t>Learn basic SQL SELECT statements and options for processing a </a:t>
            </a:r>
            <a:r>
              <a:rPr lang="en-US" sz="2400" dirty="0">
                <a:solidFill>
                  <a:srgbClr val="FF0000"/>
                </a:solidFill>
              </a:rPr>
              <a:t>single</a:t>
            </a:r>
            <a:r>
              <a:rPr lang="en-US" sz="2400" dirty="0"/>
              <a:t> table</a:t>
            </a:r>
          </a:p>
          <a:p>
            <a:pPr>
              <a:lnSpc>
                <a:spcPct val="80000"/>
              </a:lnSpc>
            </a:pPr>
            <a:r>
              <a:rPr lang="en-US" sz="2400" dirty="0"/>
              <a:t>Learn basic SQL SELECT statements for processing </a:t>
            </a:r>
            <a:r>
              <a:rPr lang="en-US" sz="2400" dirty="0">
                <a:solidFill>
                  <a:srgbClr val="FF0000"/>
                </a:solidFill>
              </a:rPr>
              <a:t>multiple</a:t>
            </a:r>
            <a:r>
              <a:rPr lang="en-US" sz="2400" dirty="0"/>
              <a:t> tables with </a:t>
            </a:r>
            <a:r>
              <a:rPr lang="en-US" sz="2400" dirty="0">
                <a:solidFill>
                  <a:srgbClr val="FF0000"/>
                </a:solidFill>
              </a:rPr>
              <a:t>subqueries</a:t>
            </a:r>
          </a:p>
          <a:p>
            <a:pPr>
              <a:lnSpc>
                <a:spcPct val="80000"/>
              </a:lnSpc>
            </a:pPr>
            <a:r>
              <a:rPr lang="en-US" sz="2400" dirty="0"/>
              <a:t>Learn basic SQL SELECT statements for processing multiple tables with </a:t>
            </a:r>
            <a:r>
              <a:rPr lang="en-US" sz="2400" dirty="0">
                <a:solidFill>
                  <a:srgbClr val="FF0000"/>
                </a:solidFill>
              </a:rPr>
              <a:t>joins</a:t>
            </a:r>
          </a:p>
          <a:p>
            <a:pPr>
              <a:lnSpc>
                <a:spcPct val="80000"/>
              </a:lnSpc>
            </a:pPr>
            <a:r>
              <a:rPr lang="en-US" sz="2400" dirty="0"/>
              <a:t>Learn basic SQL statements for </a:t>
            </a:r>
            <a:r>
              <a:rPr lang="en-US" sz="2400" dirty="0">
                <a:solidFill>
                  <a:srgbClr val="FF0000"/>
                </a:solidFill>
              </a:rPr>
              <a:t>modifying</a:t>
            </a:r>
            <a:r>
              <a:rPr lang="en-US" sz="2400" dirty="0"/>
              <a:t> and </a:t>
            </a:r>
            <a:r>
              <a:rPr lang="en-US" sz="2400" dirty="0">
                <a:solidFill>
                  <a:srgbClr val="FF0000"/>
                </a:solidFill>
              </a:rPr>
              <a:t>deleting</a:t>
            </a:r>
            <a:r>
              <a:rPr lang="en-US" sz="2400" dirty="0"/>
              <a:t> data from a database</a:t>
            </a:r>
          </a:p>
          <a:p>
            <a:pPr>
              <a:lnSpc>
                <a:spcPct val="80000"/>
              </a:lnSpc>
            </a:pPr>
            <a:r>
              <a:rPr lang="en-US" sz="2400" dirty="0"/>
              <a:t>Learn basic SQL statements for modifying and deleting database </a:t>
            </a:r>
            <a:r>
              <a:rPr lang="en-US" sz="2400" dirty="0">
                <a:solidFill>
                  <a:srgbClr val="FF0000"/>
                </a:solidFill>
              </a:rPr>
              <a:t>tables</a:t>
            </a:r>
            <a:r>
              <a:rPr lang="en-US" sz="2400" dirty="0"/>
              <a:t> and </a:t>
            </a:r>
            <a:r>
              <a:rPr lang="en-US" sz="2400" dirty="0">
                <a:solidFill>
                  <a:srgbClr val="FF0000"/>
                </a:solidFill>
              </a:rPr>
              <a:t>constraints</a:t>
            </a:r>
          </a:p>
          <a:p>
            <a:pPr>
              <a:lnSpc>
                <a:spcPct val="80000"/>
              </a:lnSpc>
            </a:pPr>
            <a:endParaRPr lang="en-US" sz="2400" dirty="0"/>
          </a:p>
        </p:txBody>
      </p:sp>
      <p:sp>
        <p:nvSpPr>
          <p:cNvPr id="19459" name="Slide Number Placeholder 1"/>
          <p:cNvSpPr>
            <a:spLocks noGrp="1"/>
          </p:cNvSpPr>
          <p:nvPr>
            <p:ph type="sldNum" sz="quarter" idx="11"/>
          </p:nvPr>
        </p:nvSpPr>
        <p:spPr>
          <a:noFill/>
        </p:spPr>
        <p:txBody>
          <a:bodyPr/>
          <a:lstStyle/>
          <a:p>
            <a:r>
              <a:rPr lang="en-US" dirty="0">
                <a:cs typeface="Arial" charset="0"/>
              </a:rPr>
              <a:t>3-</a:t>
            </a:r>
            <a:fld id="{F1397507-CA4B-4901-858F-B4EF47E6CDAA}" type="slidenum">
              <a:rPr lang="en-US">
                <a:cs typeface="Arial" charset="0"/>
              </a:rPr>
              <a:pPr/>
              <a:t>2</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r>
              <a:rPr lang="en-US" sz="3200" dirty="0"/>
              <a:t>Adding </a:t>
            </a:r>
            <a:r>
              <a:rPr lang="en-US" sz="3200" dirty="0">
                <a:solidFill>
                  <a:srgbClr val="FF0000"/>
                </a:solidFill>
              </a:rPr>
              <a:t>Data</a:t>
            </a:r>
            <a:r>
              <a:rPr lang="en-US" sz="3200" dirty="0"/>
              <a:t>:</a:t>
            </a:r>
            <a:br>
              <a:rPr lang="en-US" sz="3200" dirty="0"/>
            </a:br>
            <a:r>
              <a:rPr lang="en-US" sz="3600" dirty="0"/>
              <a:t>INSERT</a:t>
            </a:r>
          </a:p>
        </p:txBody>
      </p:sp>
      <p:sp>
        <p:nvSpPr>
          <p:cNvPr id="44034" name="Rectangle 3"/>
          <p:cNvSpPr>
            <a:spLocks noGrp="1" noChangeArrowheads="1"/>
          </p:cNvSpPr>
          <p:nvPr>
            <p:ph idx="1"/>
          </p:nvPr>
        </p:nvSpPr>
        <p:spPr/>
        <p:txBody>
          <a:bodyPr/>
          <a:lstStyle/>
          <a:p>
            <a:r>
              <a:rPr lang="en-US" dirty="0"/>
              <a:t>To add a </a:t>
            </a:r>
            <a:r>
              <a:rPr lang="en-US" dirty="0">
                <a:solidFill>
                  <a:srgbClr val="FF0000"/>
                </a:solidFill>
              </a:rPr>
              <a:t>row</a:t>
            </a:r>
            <a:r>
              <a:rPr lang="en-US" dirty="0"/>
              <a:t> to an existing table, use the INSERT statement.</a:t>
            </a:r>
          </a:p>
          <a:p>
            <a:r>
              <a:rPr lang="en-US" dirty="0"/>
              <a:t>Non-numeric data must be enclosed in straight ( </a:t>
            </a:r>
            <a:r>
              <a:rPr lang="en-US" b="1" dirty="0">
                <a:solidFill>
                  <a:srgbClr val="FF0000"/>
                </a:solidFill>
                <a:latin typeface="Courier New" pitchFamily="49" charset="0"/>
                <a:cs typeface="Courier New" pitchFamily="49" charset="0"/>
              </a:rPr>
              <a:t>'</a:t>
            </a:r>
            <a:r>
              <a:rPr lang="en-US" dirty="0">
                <a:solidFill>
                  <a:srgbClr val="FF0000"/>
                </a:solidFill>
              </a:rPr>
              <a:t> </a:t>
            </a:r>
            <a:r>
              <a:rPr lang="en-US" dirty="0"/>
              <a:t>) single quotes.</a:t>
            </a:r>
          </a:p>
          <a:p>
            <a:pPr>
              <a:buFontTx/>
              <a:buNone/>
            </a:pPr>
            <a:endParaRPr lang="en-US" sz="2400" b="1" dirty="0">
              <a:latin typeface="Courier New" pitchFamily="49" charset="0"/>
            </a:endParaRPr>
          </a:p>
          <a:p>
            <a:pPr>
              <a:buFontTx/>
              <a:buNone/>
            </a:pPr>
            <a:r>
              <a:rPr lang="en-US" sz="1800" b="1" dirty="0">
                <a:latin typeface="Courier New" pitchFamily="49" charset="0"/>
              </a:rPr>
              <a:t>	</a:t>
            </a:r>
            <a:r>
              <a:rPr lang="en-US" sz="1800" b="1" dirty="0">
                <a:solidFill>
                  <a:srgbClr val="2117E7"/>
                </a:solidFill>
                <a:latin typeface="Courier New" pitchFamily="49" charset="0"/>
              </a:rPr>
              <a:t>INSERT INTO EMPLOYEE </a:t>
            </a:r>
            <a:r>
              <a:rPr lang="en-US" sz="1800" b="1" dirty="0">
                <a:solidFill>
                  <a:srgbClr val="00B050"/>
                </a:solidFill>
                <a:latin typeface="Courier New" pitchFamily="49" charset="0"/>
              </a:rPr>
              <a:t>VALUES(91</a:t>
            </a:r>
            <a:r>
              <a:rPr lang="en-US" sz="1800" b="1" dirty="0">
                <a:solidFill>
                  <a:srgbClr val="2117E7"/>
                </a:solidFill>
                <a:latin typeface="Courier New" pitchFamily="49" charset="0"/>
              </a:rPr>
              <a:t>, </a:t>
            </a:r>
            <a:r>
              <a:rPr lang="en-US" sz="1800" b="1" dirty="0">
                <a:solidFill>
                  <a:srgbClr val="2117E7"/>
                </a:solidFill>
                <a:latin typeface="Courier New" pitchFamily="49" charset="0"/>
                <a:cs typeface="Courier New" pitchFamily="49" charset="0"/>
              </a:rPr>
              <a:t>'</a:t>
            </a:r>
            <a:r>
              <a:rPr lang="en-US" sz="1800" b="1" dirty="0">
                <a:solidFill>
                  <a:srgbClr val="2117E7"/>
                </a:solidFill>
                <a:latin typeface="Courier New" pitchFamily="49" charset="0"/>
              </a:rPr>
              <a:t>Smither</a:t>
            </a:r>
            <a:r>
              <a:rPr lang="en-US" sz="1800" b="1" dirty="0">
                <a:solidFill>
                  <a:srgbClr val="2117E7"/>
                </a:solidFill>
                <a:latin typeface="Courier New" pitchFamily="49" charset="0"/>
                <a:cs typeface="Courier New" pitchFamily="49" charset="0"/>
              </a:rPr>
              <a:t>'</a:t>
            </a:r>
            <a:r>
              <a:rPr lang="en-US" sz="1800" b="1" dirty="0">
                <a:solidFill>
                  <a:srgbClr val="2117E7"/>
                </a:solidFill>
                <a:latin typeface="Courier New" pitchFamily="49" charset="0"/>
              </a:rPr>
              <a:t>, 12);</a:t>
            </a:r>
          </a:p>
          <a:p>
            <a:pPr>
              <a:buFontTx/>
              <a:buNone/>
            </a:pPr>
            <a:r>
              <a:rPr lang="en-US" sz="1800" b="1" dirty="0">
                <a:latin typeface="Courier New" pitchFamily="49" charset="0"/>
              </a:rPr>
              <a:t>	</a:t>
            </a:r>
          </a:p>
          <a:p>
            <a:pPr>
              <a:buFontTx/>
              <a:buNone/>
            </a:pPr>
            <a:r>
              <a:rPr lang="en-US" sz="1800" b="1" dirty="0">
                <a:latin typeface="Courier New" pitchFamily="49" charset="0"/>
              </a:rPr>
              <a:t>	</a:t>
            </a:r>
            <a:r>
              <a:rPr lang="en-US" sz="1800" b="1" dirty="0">
                <a:solidFill>
                  <a:srgbClr val="2117E7"/>
                </a:solidFill>
                <a:latin typeface="Courier New" pitchFamily="49" charset="0"/>
              </a:rPr>
              <a:t>INSERT INTO EMPLOYEE </a:t>
            </a:r>
            <a:r>
              <a:rPr lang="en-US" sz="1800" b="1" dirty="0">
                <a:solidFill>
                  <a:srgbClr val="FF0000"/>
                </a:solidFill>
                <a:latin typeface="Courier New" pitchFamily="49" charset="0"/>
              </a:rPr>
              <a:t>(EmpID, SalaryCode) </a:t>
            </a:r>
          </a:p>
          <a:p>
            <a:pPr lvl="2">
              <a:buFontTx/>
              <a:buNone/>
            </a:pPr>
            <a:r>
              <a:rPr lang="en-US" sz="1800" b="1" dirty="0">
                <a:solidFill>
                  <a:srgbClr val="2117E7"/>
                </a:solidFill>
                <a:latin typeface="Courier New" pitchFamily="49" charset="0"/>
              </a:rPr>
              <a:t>	 </a:t>
            </a:r>
            <a:r>
              <a:rPr lang="en-US" sz="1800" b="1" dirty="0">
                <a:solidFill>
                  <a:srgbClr val="00B050"/>
                </a:solidFill>
                <a:latin typeface="Courier New" pitchFamily="49" charset="0"/>
              </a:rPr>
              <a:t>VALUES</a:t>
            </a:r>
            <a:r>
              <a:rPr lang="en-US" sz="1800" b="1" dirty="0">
                <a:solidFill>
                  <a:srgbClr val="2117E7"/>
                </a:solidFill>
                <a:latin typeface="Courier New" pitchFamily="49" charset="0"/>
              </a:rPr>
              <a:t> (62, 11);</a:t>
            </a:r>
          </a:p>
        </p:txBody>
      </p:sp>
      <p:sp>
        <p:nvSpPr>
          <p:cNvPr id="44035" name="Slide Number Placeholder 1"/>
          <p:cNvSpPr>
            <a:spLocks noGrp="1"/>
          </p:cNvSpPr>
          <p:nvPr>
            <p:ph type="sldNum" sz="quarter" idx="11"/>
          </p:nvPr>
        </p:nvSpPr>
        <p:spPr>
          <a:noFill/>
        </p:spPr>
        <p:txBody>
          <a:bodyPr/>
          <a:lstStyle/>
          <a:p>
            <a:r>
              <a:rPr lang="en-US" dirty="0">
                <a:cs typeface="Arial" charset="0"/>
              </a:rPr>
              <a:t>3-</a:t>
            </a:r>
            <a:fld id="{91150056-6B15-4C9D-8FD9-035BCB75D621}" type="slidenum">
              <a:rPr lang="en-US">
                <a:cs typeface="Arial" charset="0"/>
              </a:rPr>
              <a:pPr/>
              <a:t>20</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r>
              <a:rPr lang="en-US" sz="3200" dirty="0"/>
              <a:t>SQL for Data Retrieval:</a:t>
            </a:r>
            <a:br>
              <a:rPr lang="en-US" sz="3200" dirty="0"/>
            </a:br>
            <a:r>
              <a:rPr lang="en-US" sz="3600" dirty="0"/>
              <a:t>Queries</a:t>
            </a:r>
          </a:p>
        </p:txBody>
      </p:sp>
      <p:sp>
        <p:nvSpPr>
          <p:cNvPr id="46082" name="Rectangle 3"/>
          <p:cNvSpPr>
            <a:spLocks noGrp="1" noChangeArrowheads="1"/>
          </p:cNvSpPr>
          <p:nvPr>
            <p:ph idx="1"/>
          </p:nvPr>
        </p:nvSpPr>
        <p:spPr/>
        <p:txBody>
          <a:bodyPr/>
          <a:lstStyle/>
          <a:p>
            <a:r>
              <a:rPr lang="en-US" dirty="0"/>
              <a:t>SELECT is the best known SQL statement.</a:t>
            </a:r>
          </a:p>
          <a:p>
            <a:r>
              <a:rPr lang="en-US" dirty="0"/>
              <a:t>SELECT will </a:t>
            </a:r>
            <a:r>
              <a:rPr lang="en-US" dirty="0">
                <a:solidFill>
                  <a:srgbClr val="FF0000"/>
                </a:solidFill>
              </a:rPr>
              <a:t>retrieve</a:t>
            </a:r>
            <a:r>
              <a:rPr lang="en-US" dirty="0"/>
              <a:t> information from the database that matches the specified criteria using the </a:t>
            </a:r>
            <a:r>
              <a:rPr lang="en-US" dirty="0">
                <a:solidFill>
                  <a:srgbClr val="2117E7"/>
                </a:solidFill>
              </a:rPr>
              <a:t>SELECT</a:t>
            </a:r>
            <a:r>
              <a:rPr lang="en-US" dirty="0"/>
              <a:t>/</a:t>
            </a:r>
            <a:r>
              <a:rPr lang="en-US" dirty="0">
                <a:solidFill>
                  <a:srgbClr val="00B050"/>
                </a:solidFill>
              </a:rPr>
              <a:t>FROM</a:t>
            </a:r>
            <a:r>
              <a:rPr lang="en-US" dirty="0"/>
              <a:t>/WHERE </a:t>
            </a:r>
            <a:r>
              <a:rPr lang="en-US" dirty="0">
                <a:solidFill>
                  <a:srgbClr val="FF0000"/>
                </a:solidFill>
              </a:rPr>
              <a:t>framework</a:t>
            </a:r>
            <a:r>
              <a:rPr lang="en-US" dirty="0"/>
              <a:t>.</a:t>
            </a:r>
          </a:p>
          <a:p>
            <a:pPr>
              <a:buFontTx/>
              <a:buNone/>
            </a:pPr>
            <a:r>
              <a:rPr lang="en-US" sz="2800" dirty="0"/>
              <a:t>		</a:t>
            </a:r>
            <a:r>
              <a:rPr lang="en-US" sz="1800" dirty="0">
                <a:latin typeface="Courier New" pitchFamily="49" charset="0"/>
              </a:rPr>
              <a:t>	</a:t>
            </a:r>
            <a:r>
              <a:rPr lang="en-US" sz="1800" b="1" dirty="0">
                <a:solidFill>
                  <a:srgbClr val="2117E7"/>
                </a:solidFill>
                <a:latin typeface="Courier New" pitchFamily="49" charset="0"/>
              </a:rPr>
              <a:t>SELECT EmpName</a:t>
            </a:r>
          </a:p>
          <a:p>
            <a:pPr lvl="1">
              <a:buFontTx/>
              <a:buNone/>
            </a:pPr>
            <a:r>
              <a:rPr lang="en-US" sz="1800" b="1" dirty="0">
                <a:solidFill>
                  <a:srgbClr val="2117E7"/>
                </a:solidFill>
                <a:latin typeface="Courier New" pitchFamily="49" charset="0"/>
              </a:rPr>
              <a:t>			</a:t>
            </a:r>
            <a:r>
              <a:rPr lang="en-US" sz="1800" b="1" dirty="0">
                <a:solidFill>
                  <a:srgbClr val="00B050"/>
                </a:solidFill>
                <a:latin typeface="Courier New" pitchFamily="49" charset="0"/>
              </a:rPr>
              <a:t>FROM</a:t>
            </a:r>
            <a:r>
              <a:rPr lang="en-US" sz="1800" b="1" dirty="0">
                <a:solidFill>
                  <a:srgbClr val="2117E7"/>
                </a:solidFill>
                <a:latin typeface="Courier New" pitchFamily="49" charset="0"/>
              </a:rPr>
              <a:t> 	EMPLOYEE</a:t>
            </a:r>
          </a:p>
          <a:p>
            <a:pPr lvl="1">
              <a:buFontTx/>
              <a:buNone/>
            </a:pPr>
            <a:r>
              <a:rPr lang="en-US" sz="1800" b="1" dirty="0">
                <a:solidFill>
                  <a:srgbClr val="2117E7"/>
                </a:solidFill>
                <a:latin typeface="Courier New" pitchFamily="49" charset="0"/>
              </a:rPr>
              <a:t>			</a:t>
            </a:r>
            <a:r>
              <a:rPr lang="en-US" sz="1800" b="1" dirty="0">
                <a:solidFill>
                  <a:srgbClr val="FF0000"/>
                </a:solidFill>
                <a:latin typeface="Courier New" pitchFamily="49" charset="0"/>
              </a:rPr>
              <a:t>WHERE</a:t>
            </a:r>
            <a:r>
              <a:rPr lang="en-US" sz="1800" b="1" dirty="0">
                <a:solidFill>
                  <a:srgbClr val="2117E7"/>
                </a:solidFill>
                <a:latin typeface="Courier New" pitchFamily="49" charset="0"/>
              </a:rPr>
              <a:t>	EmpID = 2010001;</a:t>
            </a:r>
          </a:p>
        </p:txBody>
      </p:sp>
      <p:sp>
        <p:nvSpPr>
          <p:cNvPr id="46083" name="Slide Number Placeholder 1"/>
          <p:cNvSpPr>
            <a:spLocks noGrp="1"/>
          </p:cNvSpPr>
          <p:nvPr>
            <p:ph type="sldNum" sz="quarter" idx="11"/>
          </p:nvPr>
        </p:nvSpPr>
        <p:spPr>
          <a:noFill/>
        </p:spPr>
        <p:txBody>
          <a:bodyPr/>
          <a:lstStyle/>
          <a:p>
            <a:r>
              <a:rPr lang="en-US" dirty="0">
                <a:cs typeface="Arial" charset="0"/>
              </a:rPr>
              <a:t>3-</a:t>
            </a:r>
            <a:fld id="{3749CAA0-F33D-48B0-884A-C4349CBD883C}" type="slidenum">
              <a:rPr lang="en-US">
                <a:cs typeface="Arial" charset="0"/>
              </a:rPr>
              <a:pPr/>
              <a:t>21</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97518" y="1615440"/>
            <a:ext cx="7517882" cy="4108133"/>
          </a:xfrm>
          <a:prstGeom prst="rect">
            <a:avLst/>
          </a:prstGeom>
        </p:spPr>
      </p:pic>
      <p:sp>
        <p:nvSpPr>
          <p:cNvPr id="35841" name="Rectangle 2"/>
          <p:cNvSpPr>
            <a:spLocks noGrp="1" noChangeArrowheads="1"/>
          </p:cNvSpPr>
          <p:nvPr>
            <p:ph type="title"/>
          </p:nvPr>
        </p:nvSpPr>
        <p:spPr/>
        <p:txBody>
          <a:bodyPr/>
          <a:lstStyle/>
          <a:p>
            <a:r>
              <a:rPr lang="en-US" sz="2800" dirty="0"/>
              <a:t>Processing SQL Query Statements:</a:t>
            </a:r>
            <a:br>
              <a:rPr lang="en-US" sz="2800" dirty="0"/>
            </a:br>
            <a:r>
              <a:rPr lang="en-US" sz="3600" dirty="0"/>
              <a:t>Microsoft SQL Server 2014</a:t>
            </a:r>
          </a:p>
        </p:txBody>
      </p:sp>
      <p:sp>
        <p:nvSpPr>
          <p:cNvPr id="35843" name="Slide Number Placeholder 1"/>
          <p:cNvSpPr>
            <a:spLocks noGrp="1"/>
          </p:cNvSpPr>
          <p:nvPr>
            <p:ph type="sldNum" sz="quarter" idx="11"/>
          </p:nvPr>
        </p:nvSpPr>
        <p:spPr>
          <a:noFill/>
        </p:spPr>
        <p:txBody>
          <a:bodyPr/>
          <a:lstStyle/>
          <a:p>
            <a:r>
              <a:rPr lang="en-US" dirty="0">
                <a:cs typeface="Arial" charset="0"/>
              </a:rPr>
              <a:t>3-</a:t>
            </a:r>
            <a:fld id="{E570C530-DE0A-4A6D-B840-9310F755A310}" type="slidenum">
              <a:rPr lang="en-US">
                <a:cs typeface="Arial" charset="0"/>
              </a:rPr>
              <a:pPr/>
              <a:t>22</a:t>
            </a:fld>
            <a:endParaRPr lang="en-US" dirty="0">
              <a:cs typeface="Arial" charset="0"/>
            </a:endParaRPr>
          </a:p>
        </p:txBody>
      </p:sp>
      <p:sp>
        <p:nvSpPr>
          <p:cNvPr id="6" name="Rectangle 5"/>
          <p:cNvSpPr/>
          <p:nvPr/>
        </p:nvSpPr>
        <p:spPr>
          <a:xfrm>
            <a:off x="1447800" y="5638800"/>
            <a:ext cx="7467600" cy="646331"/>
          </a:xfrm>
          <a:prstGeom prst="rect">
            <a:avLst/>
          </a:prstGeom>
        </p:spPr>
        <p:txBody>
          <a:bodyPr wrap="square">
            <a:spAutoFit/>
          </a:bodyPr>
          <a:lstStyle/>
          <a:p>
            <a:r>
              <a:rPr lang="en-US" dirty="0"/>
              <a:t>Figure 3-13:</a:t>
            </a:r>
            <a:br>
              <a:rPr lang="en-US" dirty="0"/>
            </a:br>
            <a:r>
              <a:rPr lang="en-US" dirty="0"/>
              <a:t>SQL Query Results in the Microsoft SQL Server Management Studio</a:t>
            </a:r>
          </a:p>
        </p:txBody>
      </p:sp>
      <p:sp>
        <p:nvSpPr>
          <p:cNvPr id="3" name="Footer Placeholder 2"/>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extLst>
      <p:ext uri="{BB962C8B-B14F-4D97-AF65-F5344CB8AC3E}">
        <p14:creationId xmlns:p14="http://schemas.microsoft.com/office/powerpoint/2010/main" val="2064839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r>
              <a:rPr lang="en-US" sz="3200" dirty="0"/>
              <a:t>SQL for Data Retrieval:</a:t>
            </a:r>
            <a:br>
              <a:rPr lang="en-US" sz="3200" dirty="0"/>
            </a:br>
            <a:r>
              <a:rPr lang="en-US" sz="3200" dirty="0"/>
              <a:t>The Results of a Query Is a Relation</a:t>
            </a:r>
          </a:p>
        </p:txBody>
      </p:sp>
      <p:sp>
        <p:nvSpPr>
          <p:cNvPr id="48130" name="Rectangle 3"/>
          <p:cNvSpPr>
            <a:spLocks noGrp="1" noChangeArrowheads="1"/>
          </p:cNvSpPr>
          <p:nvPr>
            <p:ph idx="1"/>
          </p:nvPr>
        </p:nvSpPr>
        <p:spPr/>
        <p:txBody>
          <a:bodyPr/>
          <a:lstStyle/>
          <a:p>
            <a:r>
              <a:rPr lang="en-US" dirty="0"/>
              <a:t>A query pulls information from one or more relations and </a:t>
            </a:r>
            <a:r>
              <a:rPr lang="en-US" dirty="0">
                <a:solidFill>
                  <a:srgbClr val="FF0000"/>
                </a:solidFill>
              </a:rPr>
              <a:t>creates</a:t>
            </a:r>
            <a:r>
              <a:rPr lang="en-US" dirty="0"/>
              <a:t> (temporarily) a new </a:t>
            </a:r>
            <a:r>
              <a:rPr lang="en-US" dirty="0">
                <a:solidFill>
                  <a:srgbClr val="00B050"/>
                </a:solidFill>
              </a:rPr>
              <a:t>relation</a:t>
            </a:r>
            <a:r>
              <a:rPr lang="en-US" dirty="0"/>
              <a:t>.</a:t>
            </a:r>
          </a:p>
          <a:p>
            <a:r>
              <a:rPr lang="en-US" dirty="0"/>
              <a:t>This allows a query to: </a:t>
            </a:r>
          </a:p>
          <a:p>
            <a:pPr lvl="1"/>
            <a:r>
              <a:rPr lang="en-US" dirty="0"/>
              <a:t>Create a new </a:t>
            </a:r>
            <a:r>
              <a:rPr lang="en-US" dirty="0">
                <a:solidFill>
                  <a:srgbClr val="00B050"/>
                </a:solidFill>
              </a:rPr>
              <a:t>relation</a:t>
            </a:r>
          </a:p>
          <a:p>
            <a:pPr lvl="1"/>
            <a:r>
              <a:rPr lang="en-US" dirty="0"/>
              <a:t>Feed information to another query (as a “</a:t>
            </a:r>
            <a:r>
              <a:rPr lang="en-US" dirty="0">
                <a:solidFill>
                  <a:srgbClr val="FF0000"/>
                </a:solidFill>
              </a:rPr>
              <a:t>sub</a:t>
            </a:r>
            <a:r>
              <a:rPr lang="en-US" dirty="0"/>
              <a:t>-query”)</a:t>
            </a:r>
          </a:p>
          <a:p>
            <a:endParaRPr lang="en-US" dirty="0"/>
          </a:p>
        </p:txBody>
      </p:sp>
      <p:sp>
        <p:nvSpPr>
          <p:cNvPr id="48131" name="Slide Number Placeholder 1"/>
          <p:cNvSpPr>
            <a:spLocks noGrp="1"/>
          </p:cNvSpPr>
          <p:nvPr>
            <p:ph type="sldNum" sz="quarter" idx="11"/>
          </p:nvPr>
        </p:nvSpPr>
        <p:spPr>
          <a:noFill/>
        </p:spPr>
        <p:txBody>
          <a:bodyPr/>
          <a:lstStyle/>
          <a:p>
            <a:r>
              <a:rPr lang="en-US" dirty="0">
                <a:cs typeface="Arial" charset="0"/>
              </a:rPr>
              <a:t>3-</a:t>
            </a:r>
            <a:fld id="{D84798F8-283D-4AF8-9A65-0850DD462D84}" type="slidenum">
              <a:rPr lang="en-US">
                <a:cs typeface="Arial" charset="0"/>
              </a:rPr>
              <a:pPr/>
              <a:t>23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r>
              <a:rPr lang="en-US" sz="3200" dirty="0"/>
              <a:t>SQL for Data Retrieval:</a:t>
            </a:r>
            <a:br>
              <a:rPr lang="en-US" sz="3200" dirty="0"/>
            </a:br>
            <a:r>
              <a:rPr lang="en-US" sz="3200" dirty="0"/>
              <a:t>Displaying All Columns</a:t>
            </a:r>
          </a:p>
        </p:txBody>
      </p:sp>
      <p:sp>
        <p:nvSpPr>
          <p:cNvPr id="50178" name="Rectangle 3"/>
          <p:cNvSpPr>
            <a:spLocks noGrp="1" noChangeArrowheads="1"/>
          </p:cNvSpPr>
          <p:nvPr>
            <p:ph idx="1"/>
          </p:nvPr>
        </p:nvSpPr>
        <p:spPr/>
        <p:txBody>
          <a:bodyPr/>
          <a:lstStyle/>
          <a:p>
            <a:r>
              <a:rPr lang="en-US" dirty="0"/>
              <a:t>To show </a:t>
            </a:r>
            <a:r>
              <a:rPr lang="en-US" dirty="0">
                <a:solidFill>
                  <a:srgbClr val="FF0000"/>
                </a:solidFill>
              </a:rPr>
              <a:t>all</a:t>
            </a:r>
            <a:r>
              <a:rPr lang="en-US" dirty="0"/>
              <a:t> of the </a:t>
            </a:r>
            <a:r>
              <a:rPr lang="en-US" dirty="0">
                <a:solidFill>
                  <a:srgbClr val="00B050"/>
                </a:solidFill>
              </a:rPr>
              <a:t>column</a:t>
            </a:r>
            <a:r>
              <a:rPr lang="en-US" dirty="0"/>
              <a:t> values for the rows that match the specified criteria, use an asterisk ( </a:t>
            </a:r>
            <a:r>
              <a:rPr lang="en-US" dirty="0">
                <a:solidFill>
                  <a:srgbClr val="FF0000"/>
                </a:solidFill>
              </a:rPr>
              <a:t>*</a:t>
            </a:r>
            <a:r>
              <a:rPr lang="en-US" dirty="0"/>
              <a:t> ).</a:t>
            </a:r>
          </a:p>
          <a:p>
            <a:pPr>
              <a:buFontTx/>
              <a:buNone/>
            </a:pPr>
            <a:endParaRPr lang="en-US" dirty="0"/>
          </a:p>
          <a:p>
            <a:pPr lvl="2">
              <a:buFontTx/>
              <a:buNone/>
            </a:pPr>
            <a:r>
              <a:rPr lang="en-US" sz="1800" b="1" dirty="0"/>
              <a:t>		</a:t>
            </a:r>
            <a:r>
              <a:rPr lang="en-US" sz="1800" b="1" dirty="0">
                <a:solidFill>
                  <a:srgbClr val="2117E7"/>
                </a:solidFill>
                <a:latin typeface="Courier New" pitchFamily="49" charset="0"/>
              </a:rPr>
              <a:t>SELECT	  </a:t>
            </a:r>
            <a:r>
              <a:rPr lang="en-US" sz="1800" b="1" dirty="0">
                <a:solidFill>
                  <a:srgbClr val="FF0000"/>
                </a:solidFill>
                <a:latin typeface="Courier New" pitchFamily="49" charset="0"/>
              </a:rPr>
              <a:t>*    </a:t>
            </a:r>
          </a:p>
          <a:p>
            <a:pPr lvl="2">
              <a:buFontTx/>
              <a:buNone/>
            </a:pPr>
            <a:r>
              <a:rPr lang="en-US" sz="1800" b="1" dirty="0">
                <a:solidFill>
                  <a:srgbClr val="2117E7"/>
                </a:solidFill>
                <a:latin typeface="Courier New" pitchFamily="49" charset="0"/>
              </a:rPr>
              <a:t>		FROM 	  EMPLOYEE;</a:t>
            </a:r>
          </a:p>
          <a:p>
            <a:pPr lvl="2">
              <a:buFontTx/>
              <a:buNone/>
            </a:pPr>
            <a:endParaRPr lang="en-US" sz="1800" b="1" dirty="0">
              <a:latin typeface="Courier New" pitchFamily="49" charset="0"/>
            </a:endParaRPr>
          </a:p>
          <a:p>
            <a:pPr lvl="2">
              <a:buFontTx/>
              <a:buNone/>
            </a:pPr>
            <a:endParaRPr lang="en-US" dirty="0">
              <a:solidFill>
                <a:srgbClr val="CC99FF"/>
              </a:solidFill>
            </a:endParaRPr>
          </a:p>
        </p:txBody>
      </p:sp>
      <p:sp>
        <p:nvSpPr>
          <p:cNvPr id="50179" name="Slide Number Placeholder 1"/>
          <p:cNvSpPr>
            <a:spLocks noGrp="1"/>
          </p:cNvSpPr>
          <p:nvPr>
            <p:ph type="sldNum" sz="quarter" idx="11"/>
          </p:nvPr>
        </p:nvSpPr>
        <p:spPr>
          <a:noFill/>
        </p:spPr>
        <p:txBody>
          <a:bodyPr/>
          <a:lstStyle/>
          <a:p>
            <a:r>
              <a:rPr lang="en-US" dirty="0">
                <a:cs typeface="Arial" charset="0"/>
              </a:rPr>
              <a:t>3-</a:t>
            </a:r>
            <a:fld id="{CA207383-118A-4476-9871-B61353051177}" type="slidenum">
              <a:rPr lang="en-US">
                <a:cs typeface="Arial" charset="0"/>
              </a:rPr>
              <a:pPr/>
              <a:t>24</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xfrm>
            <a:off x="1447800" y="152400"/>
            <a:ext cx="7467600" cy="1295400"/>
          </a:xfrm>
        </p:spPr>
        <p:txBody>
          <a:bodyPr/>
          <a:lstStyle/>
          <a:p>
            <a:r>
              <a:rPr lang="en-US" sz="3200" dirty="0"/>
              <a:t>SQL for Data Retrieval:</a:t>
            </a:r>
            <a:br>
              <a:rPr lang="en-US" sz="3200" dirty="0"/>
            </a:br>
            <a:r>
              <a:rPr lang="en-US" sz="3600" dirty="0"/>
              <a:t>Showing Each Row Only Once</a:t>
            </a:r>
          </a:p>
        </p:txBody>
      </p:sp>
      <p:sp>
        <p:nvSpPr>
          <p:cNvPr id="52226" name="Rectangle 3"/>
          <p:cNvSpPr>
            <a:spLocks noGrp="1" noChangeArrowheads="1"/>
          </p:cNvSpPr>
          <p:nvPr>
            <p:ph idx="1"/>
          </p:nvPr>
        </p:nvSpPr>
        <p:spPr>
          <a:xfrm>
            <a:off x="1447800" y="1676400"/>
            <a:ext cx="7467600" cy="4419600"/>
          </a:xfrm>
        </p:spPr>
        <p:txBody>
          <a:bodyPr/>
          <a:lstStyle/>
          <a:p>
            <a:r>
              <a:rPr lang="en-US" dirty="0"/>
              <a:t>The DISTINCT keyword may be added to the SELECT statement to inhibit duplicate </a:t>
            </a:r>
            <a:r>
              <a:rPr lang="en-US" dirty="0">
                <a:solidFill>
                  <a:srgbClr val="FF0000"/>
                </a:solidFill>
              </a:rPr>
              <a:t>rows</a:t>
            </a:r>
            <a:r>
              <a:rPr lang="en-US" dirty="0"/>
              <a:t> from displaying.</a:t>
            </a:r>
          </a:p>
          <a:p>
            <a:endParaRPr lang="en-US" dirty="0"/>
          </a:p>
          <a:p>
            <a:pPr lvl="1">
              <a:buFontTx/>
              <a:buNone/>
            </a:pPr>
            <a:r>
              <a:rPr lang="en-US" sz="1800" dirty="0">
                <a:latin typeface="Courier New" pitchFamily="49" charset="0"/>
              </a:rPr>
              <a:t>			</a:t>
            </a:r>
            <a:r>
              <a:rPr lang="en-US" sz="1800" b="1" dirty="0">
                <a:solidFill>
                  <a:srgbClr val="2117E7"/>
                </a:solidFill>
                <a:latin typeface="Courier New" pitchFamily="49" charset="0"/>
              </a:rPr>
              <a:t>SELECT  </a:t>
            </a:r>
            <a:r>
              <a:rPr lang="en-US" sz="1800" b="1" dirty="0">
                <a:solidFill>
                  <a:srgbClr val="FF0000"/>
                </a:solidFill>
                <a:latin typeface="Courier New" pitchFamily="49" charset="0"/>
              </a:rPr>
              <a:t>DISTINCT</a:t>
            </a:r>
            <a:r>
              <a:rPr lang="en-US" sz="1800" b="1" dirty="0">
                <a:solidFill>
                  <a:srgbClr val="2117E7"/>
                </a:solidFill>
                <a:latin typeface="Courier New" pitchFamily="49" charset="0"/>
              </a:rPr>
              <a:t> DeptID</a:t>
            </a:r>
          </a:p>
          <a:p>
            <a:pPr lvl="1">
              <a:buFontTx/>
              <a:buNone/>
            </a:pPr>
            <a:r>
              <a:rPr lang="en-US" sz="1800" b="1" dirty="0">
                <a:solidFill>
                  <a:srgbClr val="2117E7"/>
                </a:solidFill>
                <a:latin typeface="Courier New" pitchFamily="49" charset="0"/>
              </a:rPr>
              <a:t>			FROM	 EMPLOYEE;</a:t>
            </a:r>
          </a:p>
        </p:txBody>
      </p:sp>
      <p:sp>
        <p:nvSpPr>
          <p:cNvPr id="52227" name="Slide Number Placeholder 1"/>
          <p:cNvSpPr>
            <a:spLocks noGrp="1"/>
          </p:cNvSpPr>
          <p:nvPr>
            <p:ph type="sldNum" sz="quarter" idx="11"/>
          </p:nvPr>
        </p:nvSpPr>
        <p:spPr>
          <a:noFill/>
        </p:spPr>
        <p:txBody>
          <a:bodyPr/>
          <a:lstStyle/>
          <a:p>
            <a:r>
              <a:rPr lang="en-US" dirty="0">
                <a:cs typeface="Arial" charset="0"/>
              </a:rPr>
              <a:t>3-</a:t>
            </a:r>
            <a:fld id="{3FFA8B4E-E064-400B-B38D-1C0BD3DA6EA8}" type="slidenum">
              <a:rPr lang="en-US">
                <a:cs typeface="Arial" charset="0"/>
              </a:rPr>
              <a:pPr/>
              <a:t>25</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sz="3200" dirty="0"/>
              <a:t>SQL for Data Retrieval:</a:t>
            </a:r>
            <a:br>
              <a:rPr lang="en-US" sz="3200" dirty="0"/>
            </a:br>
            <a:r>
              <a:rPr lang="en-US" sz="3600" dirty="0"/>
              <a:t>Specifying Search Criteria</a:t>
            </a:r>
          </a:p>
        </p:txBody>
      </p:sp>
      <p:sp>
        <p:nvSpPr>
          <p:cNvPr id="54274" name="Rectangle 3"/>
          <p:cNvSpPr>
            <a:spLocks noGrp="1" noChangeArrowheads="1"/>
          </p:cNvSpPr>
          <p:nvPr>
            <p:ph idx="1"/>
          </p:nvPr>
        </p:nvSpPr>
        <p:spPr/>
        <p:txBody>
          <a:bodyPr/>
          <a:lstStyle/>
          <a:p>
            <a:r>
              <a:rPr lang="en-US" dirty="0"/>
              <a:t>The WHERE clause stipulates the matching criteria for the </a:t>
            </a:r>
            <a:r>
              <a:rPr lang="en-US" dirty="0">
                <a:solidFill>
                  <a:srgbClr val="FF0000"/>
                </a:solidFill>
              </a:rPr>
              <a:t>record</a:t>
            </a:r>
            <a:r>
              <a:rPr lang="en-US" dirty="0"/>
              <a:t> that is to be displayed.</a:t>
            </a:r>
          </a:p>
          <a:p>
            <a:endParaRPr lang="en-US" dirty="0"/>
          </a:p>
          <a:p>
            <a:pPr lvl="1">
              <a:buFontTx/>
              <a:buNone/>
            </a:pPr>
            <a:r>
              <a:rPr lang="en-US" sz="1800" b="1" dirty="0">
                <a:latin typeface="Courier New" pitchFamily="49" charset="0"/>
              </a:rPr>
              <a:t>		</a:t>
            </a:r>
            <a:r>
              <a:rPr lang="en-US" sz="1800" b="1" dirty="0">
                <a:solidFill>
                  <a:srgbClr val="2117E7"/>
                </a:solidFill>
                <a:latin typeface="Courier New" pitchFamily="49" charset="0"/>
              </a:rPr>
              <a:t>SELECT   	EmpName</a:t>
            </a:r>
          </a:p>
          <a:p>
            <a:pPr lvl="1">
              <a:buFontTx/>
              <a:buNone/>
            </a:pPr>
            <a:r>
              <a:rPr lang="en-US" sz="1800" b="1" dirty="0">
                <a:solidFill>
                  <a:srgbClr val="2117E7"/>
                </a:solidFill>
                <a:latin typeface="Courier New" pitchFamily="49" charset="0"/>
              </a:rPr>
              <a:t>		FROM      	EMPLOYEE</a:t>
            </a:r>
          </a:p>
          <a:p>
            <a:pPr lvl="1">
              <a:buFontTx/>
              <a:buNone/>
            </a:pPr>
            <a:r>
              <a:rPr lang="en-US" sz="1800" b="1" dirty="0">
                <a:solidFill>
                  <a:srgbClr val="2117E7"/>
                </a:solidFill>
                <a:latin typeface="Courier New" pitchFamily="49" charset="0"/>
              </a:rPr>
              <a:t>		</a:t>
            </a:r>
            <a:r>
              <a:rPr lang="en-US" sz="1800" b="1" dirty="0">
                <a:solidFill>
                  <a:srgbClr val="FF0000"/>
                </a:solidFill>
                <a:latin typeface="Courier New" pitchFamily="49" charset="0"/>
              </a:rPr>
              <a:t>WHERE</a:t>
            </a:r>
            <a:r>
              <a:rPr lang="en-US" sz="1800" b="1" dirty="0">
                <a:solidFill>
                  <a:srgbClr val="2117E7"/>
                </a:solidFill>
                <a:latin typeface="Courier New" pitchFamily="49" charset="0"/>
              </a:rPr>
              <a:t>    	DeptID = 15;</a:t>
            </a:r>
          </a:p>
          <a:p>
            <a:pPr lvl="1">
              <a:buFontTx/>
              <a:buNone/>
            </a:pPr>
            <a:endParaRPr lang="en-US" sz="1800" b="1" dirty="0">
              <a:solidFill>
                <a:srgbClr val="CC99FF"/>
              </a:solidFill>
              <a:latin typeface="Courier New" pitchFamily="49" charset="0"/>
            </a:endParaRPr>
          </a:p>
        </p:txBody>
      </p:sp>
      <p:sp>
        <p:nvSpPr>
          <p:cNvPr id="54275" name="Slide Number Placeholder 1"/>
          <p:cNvSpPr>
            <a:spLocks noGrp="1"/>
          </p:cNvSpPr>
          <p:nvPr>
            <p:ph type="sldNum" sz="quarter" idx="11"/>
          </p:nvPr>
        </p:nvSpPr>
        <p:spPr>
          <a:noFill/>
        </p:spPr>
        <p:txBody>
          <a:bodyPr/>
          <a:lstStyle/>
          <a:p>
            <a:r>
              <a:rPr lang="en-US" dirty="0">
                <a:cs typeface="Arial" charset="0"/>
              </a:rPr>
              <a:t>3-</a:t>
            </a:r>
            <a:fld id="{9E0AD6B3-F3F7-45D8-8F1F-38DBBDED9DA8}" type="slidenum">
              <a:rPr lang="en-US">
                <a:cs typeface="Arial" charset="0"/>
              </a:rPr>
              <a:pPr/>
              <a:t>26</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97518" y="1615440"/>
            <a:ext cx="7517882" cy="4108133"/>
          </a:xfrm>
          <a:prstGeom prst="rect">
            <a:avLst/>
          </a:prstGeom>
        </p:spPr>
      </p:pic>
      <p:sp>
        <p:nvSpPr>
          <p:cNvPr id="35841" name="Rectangle 2"/>
          <p:cNvSpPr>
            <a:spLocks noGrp="1" noChangeArrowheads="1"/>
          </p:cNvSpPr>
          <p:nvPr>
            <p:ph type="title"/>
          </p:nvPr>
        </p:nvSpPr>
        <p:spPr/>
        <p:txBody>
          <a:bodyPr/>
          <a:lstStyle/>
          <a:p>
            <a:r>
              <a:rPr lang="en-US" sz="2800" dirty="0"/>
              <a:t>Processing SQL Query Statements:</a:t>
            </a:r>
            <a:br>
              <a:rPr lang="en-US" sz="2800" dirty="0"/>
            </a:br>
            <a:r>
              <a:rPr lang="en-US" sz="3600" dirty="0"/>
              <a:t>Microsoft SQL Server 2014</a:t>
            </a:r>
          </a:p>
        </p:txBody>
      </p:sp>
      <p:sp>
        <p:nvSpPr>
          <p:cNvPr id="35843" name="Slide Number Placeholder 1"/>
          <p:cNvSpPr>
            <a:spLocks noGrp="1"/>
          </p:cNvSpPr>
          <p:nvPr>
            <p:ph type="sldNum" sz="quarter" idx="11"/>
          </p:nvPr>
        </p:nvSpPr>
        <p:spPr>
          <a:noFill/>
        </p:spPr>
        <p:txBody>
          <a:bodyPr/>
          <a:lstStyle/>
          <a:p>
            <a:r>
              <a:rPr lang="en-US" dirty="0">
                <a:cs typeface="Arial" charset="0"/>
              </a:rPr>
              <a:t>3-</a:t>
            </a:r>
            <a:fld id="{E570C530-DE0A-4A6D-B840-9310F755A310}" type="slidenum">
              <a:rPr lang="en-US">
                <a:cs typeface="Arial" charset="0"/>
              </a:rPr>
              <a:pPr/>
              <a:t>27</a:t>
            </a:fld>
            <a:endParaRPr lang="en-US" dirty="0">
              <a:cs typeface="Arial" charset="0"/>
            </a:endParaRPr>
          </a:p>
        </p:txBody>
      </p:sp>
      <p:sp>
        <p:nvSpPr>
          <p:cNvPr id="6" name="Rectangle 5"/>
          <p:cNvSpPr/>
          <p:nvPr/>
        </p:nvSpPr>
        <p:spPr>
          <a:xfrm>
            <a:off x="1447800" y="5638800"/>
            <a:ext cx="7467600" cy="646331"/>
          </a:xfrm>
          <a:prstGeom prst="rect">
            <a:avLst/>
          </a:prstGeom>
        </p:spPr>
        <p:txBody>
          <a:bodyPr wrap="square">
            <a:spAutoFit/>
          </a:bodyPr>
          <a:lstStyle/>
          <a:p>
            <a:r>
              <a:rPr lang="en-US" dirty="0"/>
              <a:t>Figure 3-13:</a:t>
            </a:r>
            <a:br>
              <a:rPr lang="en-US" dirty="0"/>
            </a:br>
            <a:r>
              <a:rPr lang="en-US" dirty="0"/>
              <a:t>SQL Query Results in the Microsoft SQL Server Management Studio</a:t>
            </a:r>
          </a:p>
        </p:txBody>
      </p:sp>
      <p:sp>
        <p:nvSpPr>
          <p:cNvPr id="3" name="Footer Placeholder 2"/>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extLst>
      <p:ext uri="{BB962C8B-B14F-4D97-AF65-F5344CB8AC3E}">
        <p14:creationId xmlns:p14="http://schemas.microsoft.com/office/powerpoint/2010/main" val="4007680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97519" y="1600200"/>
            <a:ext cx="7517882" cy="4095869"/>
          </a:xfrm>
          <a:prstGeom prst="rect">
            <a:avLst/>
          </a:prstGeom>
        </p:spPr>
      </p:pic>
      <p:sp>
        <p:nvSpPr>
          <p:cNvPr id="35841" name="Rectangle 2"/>
          <p:cNvSpPr>
            <a:spLocks noGrp="1" noChangeArrowheads="1"/>
          </p:cNvSpPr>
          <p:nvPr>
            <p:ph type="title"/>
          </p:nvPr>
        </p:nvSpPr>
        <p:spPr/>
        <p:txBody>
          <a:bodyPr/>
          <a:lstStyle/>
          <a:p>
            <a:r>
              <a:rPr lang="en-US" sz="2800" dirty="0"/>
              <a:t>Processing SQL Query Statements:</a:t>
            </a:r>
            <a:br>
              <a:rPr lang="en-US" sz="2800" dirty="0"/>
            </a:br>
            <a:r>
              <a:rPr lang="en-US" sz="2400" dirty="0"/>
              <a:t>Oracle Database Express Edition 11</a:t>
            </a:r>
            <a:r>
              <a:rPr lang="en-US" sz="2400" i="1" dirty="0"/>
              <a:t>g</a:t>
            </a:r>
            <a:r>
              <a:rPr lang="en-US" sz="2400" dirty="0"/>
              <a:t> Release 2</a:t>
            </a:r>
          </a:p>
        </p:txBody>
      </p:sp>
      <p:sp>
        <p:nvSpPr>
          <p:cNvPr id="35843" name="Slide Number Placeholder 1"/>
          <p:cNvSpPr>
            <a:spLocks noGrp="1"/>
          </p:cNvSpPr>
          <p:nvPr>
            <p:ph type="sldNum" sz="quarter" idx="11"/>
          </p:nvPr>
        </p:nvSpPr>
        <p:spPr>
          <a:noFill/>
        </p:spPr>
        <p:txBody>
          <a:bodyPr/>
          <a:lstStyle/>
          <a:p>
            <a:r>
              <a:rPr lang="en-US" dirty="0">
                <a:cs typeface="Arial" charset="0"/>
              </a:rPr>
              <a:t>3-</a:t>
            </a:r>
            <a:fld id="{E570C530-DE0A-4A6D-B840-9310F755A310}" type="slidenum">
              <a:rPr lang="en-US">
                <a:cs typeface="Arial" charset="0"/>
              </a:rPr>
              <a:pPr/>
              <a:t>28</a:t>
            </a:fld>
            <a:endParaRPr lang="en-US" dirty="0">
              <a:cs typeface="Arial" charset="0"/>
            </a:endParaRPr>
          </a:p>
        </p:txBody>
      </p:sp>
      <p:sp>
        <p:nvSpPr>
          <p:cNvPr id="6" name="Rectangle 5"/>
          <p:cNvSpPr/>
          <p:nvPr/>
        </p:nvSpPr>
        <p:spPr>
          <a:xfrm>
            <a:off x="1447800" y="5930015"/>
            <a:ext cx="7239000" cy="369332"/>
          </a:xfrm>
          <a:prstGeom prst="rect">
            <a:avLst/>
          </a:prstGeom>
        </p:spPr>
        <p:txBody>
          <a:bodyPr wrap="square">
            <a:spAutoFit/>
          </a:bodyPr>
          <a:lstStyle/>
          <a:p>
            <a:r>
              <a:rPr lang="en-US" dirty="0"/>
              <a:t>Figure 3-14:  SQL Query Results in the Oracle SQL Developer</a:t>
            </a:r>
          </a:p>
        </p:txBody>
      </p:sp>
      <p:sp>
        <p:nvSpPr>
          <p:cNvPr id="3" name="Footer Placeholder 2"/>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extLst>
      <p:ext uri="{BB962C8B-B14F-4D97-AF65-F5344CB8AC3E}">
        <p14:creationId xmlns:p14="http://schemas.microsoft.com/office/powerpoint/2010/main" val="2064302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97519" y="1593156"/>
            <a:ext cx="7517882" cy="4110791"/>
          </a:xfrm>
          <a:prstGeom prst="rect">
            <a:avLst/>
          </a:prstGeom>
        </p:spPr>
      </p:pic>
      <p:sp>
        <p:nvSpPr>
          <p:cNvPr id="35841" name="Rectangle 2"/>
          <p:cNvSpPr>
            <a:spLocks noGrp="1" noChangeArrowheads="1"/>
          </p:cNvSpPr>
          <p:nvPr>
            <p:ph type="title"/>
          </p:nvPr>
        </p:nvSpPr>
        <p:spPr/>
        <p:txBody>
          <a:bodyPr/>
          <a:lstStyle/>
          <a:p>
            <a:r>
              <a:rPr lang="en-US" sz="2800" dirty="0"/>
              <a:t>Processing SQL Query Statements:</a:t>
            </a:r>
            <a:br>
              <a:rPr lang="en-US" sz="2800" dirty="0"/>
            </a:br>
            <a:r>
              <a:rPr lang="en-US" sz="3600" dirty="0"/>
              <a:t>MySQL 5.6</a:t>
            </a:r>
          </a:p>
        </p:txBody>
      </p:sp>
      <p:sp>
        <p:nvSpPr>
          <p:cNvPr id="35843" name="Slide Number Placeholder 1"/>
          <p:cNvSpPr>
            <a:spLocks noGrp="1"/>
          </p:cNvSpPr>
          <p:nvPr>
            <p:ph type="sldNum" sz="quarter" idx="11"/>
          </p:nvPr>
        </p:nvSpPr>
        <p:spPr>
          <a:noFill/>
        </p:spPr>
        <p:txBody>
          <a:bodyPr/>
          <a:lstStyle/>
          <a:p>
            <a:r>
              <a:rPr lang="en-US" dirty="0">
                <a:cs typeface="Arial" charset="0"/>
              </a:rPr>
              <a:t>3-</a:t>
            </a:r>
            <a:fld id="{E570C530-DE0A-4A6D-B840-9310F755A310}" type="slidenum">
              <a:rPr lang="en-US">
                <a:cs typeface="Arial" charset="0"/>
              </a:rPr>
              <a:pPr/>
              <a:t>29</a:t>
            </a:fld>
            <a:endParaRPr lang="en-US" dirty="0">
              <a:cs typeface="Arial" charset="0"/>
            </a:endParaRPr>
          </a:p>
        </p:txBody>
      </p:sp>
      <p:sp>
        <p:nvSpPr>
          <p:cNvPr id="6" name="Rectangle 5"/>
          <p:cNvSpPr/>
          <p:nvPr/>
        </p:nvSpPr>
        <p:spPr>
          <a:xfrm>
            <a:off x="1397518" y="5879068"/>
            <a:ext cx="7060682" cy="369332"/>
          </a:xfrm>
          <a:prstGeom prst="rect">
            <a:avLst/>
          </a:prstGeom>
        </p:spPr>
        <p:txBody>
          <a:bodyPr wrap="square">
            <a:spAutoFit/>
          </a:bodyPr>
          <a:lstStyle/>
          <a:p>
            <a:r>
              <a:rPr lang="en-US" dirty="0"/>
              <a:t>Figure 3-15:  SQL Query Results in the MySQL Workbench</a:t>
            </a:r>
          </a:p>
        </p:txBody>
      </p:sp>
      <p:sp>
        <p:nvSpPr>
          <p:cNvPr id="3" name="Footer Placeholder 2"/>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extLst>
      <p:ext uri="{BB962C8B-B14F-4D97-AF65-F5344CB8AC3E}">
        <p14:creationId xmlns:p14="http://schemas.microsoft.com/office/powerpoint/2010/main" val="538470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dirty="0"/>
              <a:t>An Example Database</a:t>
            </a:r>
          </a:p>
        </p:txBody>
      </p:sp>
      <p:sp>
        <p:nvSpPr>
          <p:cNvPr id="21507" name="Slide Number Placeholder 1"/>
          <p:cNvSpPr>
            <a:spLocks noGrp="1"/>
          </p:cNvSpPr>
          <p:nvPr>
            <p:ph type="sldNum" sz="quarter" idx="11"/>
          </p:nvPr>
        </p:nvSpPr>
        <p:spPr>
          <a:noFill/>
        </p:spPr>
        <p:txBody>
          <a:bodyPr/>
          <a:lstStyle/>
          <a:p>
            <a:r>
              <a:rPr lang="en-US" dirty="0">
                <a:cs typeface="Arial" charset="0"/>
              </a:rPr>
              <a:t>3-</a:t>
            </a:r>
            <a:fld id="{04129CB9-481F-491B-A6A9-7CAF302DBDFE}" type="slidenum">
              <a:rPr lang="en-US">
                <a:cs typeface="Arial" charset="0"/>
              </a:rPr>
              <a:pPr/>
              <a:t>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pic>
        <p:nvPicPr>
          <p:cNvPr id="1026" name="Picture 2" descr="C:\Users\배재학 (Jae-Hak J. Bae)\Desktop\FIGURE 3-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1676400"/>
            <a:ext cx="6267451" cy="45958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en-US" sz="3200" dirty="0"/>
              <a:t>SQL for Data Retrieval:</a:t>
            </a:r>
            <a:br>
              <a:rPr lang="en-US" sz="3200" dirty="0"/>
            </a:br>
            <a:r>
              <a:rPr lang="en-US" sz="3200" dirty="0"/>
              <a:t>Match Criteria</a:t>
            </a:r>
          </a:p>
        </p:txBody>
      </p:sp>
      <p:sp>
        <p:nvSpPr>
          <p:cNvPr id="56322" name="Rectangle 3"/>
          <p:cNvSpPr>
            <a:spLocks noGrp="1" noChangeArrowheads="1"/>
          </p:cNvSpPr>
          <p:nvPr>
            <p:ph idx="1"/>
          </p:nvPr>
        </p:nvSpPr>
        <p:spPr/>
        <p:txBody>
          <a:bodyPr/>
          <a:lstStyle/>
          <a:p>
            <a:r>
              <a:rPr lang="en-US" dirty="0"/>
              <a:t>The WHERE clause match criteria may include</a:t>
            </a:r>
          </a:p>
          <a:p>
            <a:pPr lvl="1"/>
            <a:r>
              <a:rPr lang="en-US" dirty="0"/>
              <a:t>Equals “=”</a:t>
            </a:r>
          </a:p>
          <a:p>
            <a:pPr lvl="1"/>
            <a:r>
              <a:rPr lang="en-US" dirty="0"/>
              <a:t>Not Equals “&lt;&gt;”</a:t>
            </a:r>
          </a:p>
          <a:p>
            <a:pPr lvl="1"/>
            <a:r>
              <a:rPr lang="en-US" dirty="0"/>
              <a:t>Greater than “&gt;”</a:t>
            </a:r>
          </a:p>
          <a:p>
            <a:pPr lvl="1"/>
            <a:r>
              <a:rPr lang="en-US" dirty="0"/>
              <a:t>Less than “&lt;”</a:t>
            </a:r>
          </a:p>
          <a:p>
            <a:pPr lvl="1"/>
            <a:r>
              <a:rPr lang="en-US" dirty="0"/>
              <a:t>Greater than or Equal to “&gt;=”</a:t>
            </a:r>
          </a:p>
          <a:p>
            <a:pPr lvl="1"/>
            <a:r>
              <a:rPr lang="en-US" dirty="0"/>
              <a:t>Less than or Equal to “&lt;=”</a:t>
            </a:r>
          </a:p>
          <a:p>
            <a:pPr lvl="1"/>
            <a:endParaRPr lang="en-US" dirty="0"/>
          </a:p>
        </p:txBody>
      </p:sp>
      <p:sp>
        <p:nvSpPr>
          <p:cNvPr id="56323" name="Slide Number Placeholder 1"/>
          <p:cNvSpPr>
            <a:spLocks noGrp="1"/>
          </p:cNvSpPr>
          <p:nvPr>
            <p:ph type="sldNum" sz="quarter" idx="11"/>
          </p:nvPr>
        </p:nvSpPr>
        <p:spPr>
          <a:noFill/>
        </p:spPr>
        <p:txBody>
          <a:bodyPr/>
          <a:lstStyle/>
          <a:p>
            <a:r>
              <a:rPr lang="en-US" dirty="0">
                <a:cs typeface="Arial" charset="0"/>
              </a:rPr>
              <a:t>3-</a:t>
            </a:r>
            <a:fld id="{6FBBF615-9545-457F-AE69-6658B5217943}" type="slidenum">
              <a:rPr lang="en-US">
                <a:cs typeface="Arial" charset="0"/>
              </a:rPr>
              <a:pPr/>
              <a:t>30</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r>
              <a:rPr lang="en-US" sz="3200" dirty="0"/>
              <a:t>SQL for Data Retrieval:</a:t>
            </a:r>
            <a:br>
              <a:rPr lang="en-US" sz="3200" dirty="0"/>
            </a:br>
            <a:r>
              <a:rPr lang="en-US" sz="3600" dirty="0"/>
              <a:t>Match Operators</a:t>
            </a:r>
          </a:p>
        </p:txBody>
      </p:sp>
      <p:sp>
        <p:nvSpPr>
          <p:cNvPr id="58370" name="Rectangle 3"/>
          <p:cNvSpPr>
            <a:spLocks noGrp="1" noChangeArrowheads="1"/>
          </p:cNvSpPr>
          <p:nvPr>
            <p:ph idx="1"/>
          </p:nvPr>
        </p:nvSpPr>
        <p:spPr/>
        <p:txBody>
          <a:bodyPr/>
          <a:lstStyle/>
          <a:p>
            <a:r>
              <a:rPr lang="en-US" dirty="0"/>
              <a:t>Multiple matching criteria may be specified using</a:t>
            </a:r>
          </a:p>
          <a:p>
            <a:pPr lvl="1"/>
            <a:r>
              <a:rPr lang="en-US" dirty="0"/>
              <a:t>AND</a:t>
            </a:r>
          </a:p>
          <a:p>
            <a:pPr lvl="2"/>
            <a:r>
              <a:rPr lang="en-US" dirty="0"/>
              <a:t>Representing an </a:t>
            </a:r>
            <a:r>
              <a:rPr lang="en-US" dirty="0">
                <a:solidFill>
                  <a:srgbClr val="00B050"/>
                </a:solidFill>
              </a:rPr>
              <a:t>intersection</a:t>
            </a:r>
            <a:r>
              <a:rPr lang="en-US" dirty="0"/>
              <a:t> of the data </a:t>
            </a:r>
            <a:r>
              <a:rPr lang="en-US" dirty="0">
                <a:solidFill>
                  <a:srgbClr val="FF0000"/>
                </a:solidFill>
              </a:rPr>
              <a:t>sets</a:t>
            </a:r>
          </a:p>
          <a:p>
            <a:pPr lvl="1"/>
            <a:r>
              <a:rPr lang="en-US" dirty="0"/>
              <a:t>OR</a:t>
            </a:r>
          </a:p>
          <a:p>
            <a:pPr lvl="2"/>
            <a:r>
              <a:rPr lang="en-US" dirty="0"/>
              <a:t>Representing a </a:t>
            </a:r>
            <a:r>
              <a:rPr lang="en-US" dirty="0">
                <a:solidFill>
                  <a:srgbClr val="00B0F0"/>
                </a:solidFill>
              </a:rPr>
              <a:t>union</a:t>
            </a:r>
            <a:r>
              <a:rPr lang="en-US" dirty="0"/>
              <a:t> of the data </a:t>
            </a:r>
            <a:r>
              <a:rPr lang="en-US" dirty="0">
                <a:solidFill>
                  <a:srgbClr val="FF0000"/>
                </a:solidFill>
              </a:rPr>
              <a:t>sets</a:t>
            </a:r>
          </a:p>
          <a:p>
            <a:pPr lvl="2"/>
            <a:endParaRPr lang="en-US" dirty="0"/>
          </a:p>
        </p:txBody>
      </p:sp>
      <p:sp>
        <p:nvSpPr>
          <p:cNvPr id="58371" name="Slide Number Placeholder 1"/>
          <p:cNvSpPr>
            <a:spLocks noGrp="1"/>
          </p:cNvSpPr>
          <p:nvPr>
            <p:ph type="sldNum" sz="quarter" idx="11"/>
          </p:nvPr>
        </p:nvSpPr>
        <p:spPr>
          <a:noFill/>
        </p:spPr>
        <p:txBody>
          <a:bodyPr/>
          <a:lstStyle/>
          <a:p>
            <a:r>
              <a:rPr lang="en-US" dirty="0">
                <a:cs typeface="Arial" charset="0"/>
              </a:rPr>
              <a:t>3-</a:t>
            </a:r>
            <a:fld id="{1B8B7EDC-A190-487F-AEF9-EBC6A7028570}" type="slidenum">
              <a:rPr lang="en-US">
                <a:cs typeface="Arial" charset="0"/>
              </a:rPr>
              <a:pPr/>
              <a:t>31</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sz="3200" dirty="0"/>
              <a:t>SQL for Data Retrieval:</a:t>
            </a:r>
            <a:br>
              <a:rPr lang="en-US" sz="2800" dirty="0"/>
            </a:br>
            <a:r>
              <a:rPr lang="en-US" sz="3600" dirty="0"/>
              <a:t>Operator Examples</a:t>
            </a:r>
          </a:p>
        </p:txBody>
      </p:sp>
      <p:sp>
        <p:nvSpPr>
          <p:cNvPr id="60418" name="Rectangle 3"/>
          <p:cNvSpPr>
            <a:spLocks noGrp="1" noChangeArrowheads="1"/>
          </p:cNvSpPr>
          <p:nvPr>
            <p:ph idx="1"/>
          </p:nvPr>
        </p:nvSpPr>
        <p:spPr>
          <a:xfrm>
            <a:off x="1671638" y="1839913"/>
            <a:ext cx="7015162" cy="4408487"/>
          </a:xfrm>
        </p:spPr>
        <p:txBody>
          <a:bodyPr/>
          <a:lstStyle/>
          <a:p>
            <a:pPr lvl="1">
              <a:buFontTx/>
              <a:buNone/>
            </a:pPr>
            <a:r>
              <a:rPr lang="en-US" sz="1800" b="1" dirty="0">
                <a:solidFill>
                  <a:srgbClr val="2117E7"/>
                </a:solidFill>
                <a:latin typeface="Courier New" pitchFamily="49" charset="0"/>
              </a:rPr>
              <a:t>SELECT     EmpName</a:t>
            </a:r>
          </a:p>
          <a:p>
            <a:pPr lvl="1">
              <a:buFontTx/>
              <a:buNone/>
            </a:pPr>
            <a:r>
              <a:rPr lang="en-US" sz="1800" b="1" dirty="0">
                <a:solidFill>
                  <a:srgbClr val="2117E7"/>
                </a:solidFill>
                <a:latin typeface="Courier New" pitchFamily="49" charset="0"/>
              </a:rPr>
              <a:t>FROM 	 EMPLOYEE</a:t>
            </a:r>
          </a:p>
          <a:p>
            <a:pPr lvl="1">
              <a:buFontTx/>
              <a:buNone/>
            </a:pPr>
            <a:r>
              <a:rPr lang="en-US" sz="1800" b="1" dirty="0">
                <a:solidFill>
                  <a:srgbClr val="2117E7"/>
                </a:solidFill>
                <a:latin typeface="Courier New" pitchFamily="49" charset="0"/>
              </a:rPr>
              <a:t>WHERE      DeptID &lt; 7</a:t>
            </a:r>
          </a:p>
          <a:p>
            <a:pPr lvl="1">
              <a:buFontTx/>
              <a:buNone/>
            </a:pPr>
            <a:r>
              <a:rPr lang="en-US" sz="1800" b="1" dirty="0">
                <a:solidFill>
                  <a:srgbClr val="2117E7"/>
                </a:solidFill>
                <a:latin typeface="Courier New" pitchFamily="49" charset="0"/>
              </a:rPr>
              <a:t>			 </a:t>
            </a:r>
            <a:r>
              <a:rPr lang="en-US" sz="1800" b="1" dirty="0">
                <a:solidFill>
                  <a:srgbClr val="FF0000"/>
                </a:solidFill>
                <a:latin typeface="Courier New" pitchFamily="49" charset="0"/>
              </a:rPr>
              <a:t>OR</a:t>
            </a:r>
            <a:r>
              <a:rPr lang="en-US" sz="1800" b="1" dirty="0">
                <a:solidFill>
                  <a:srgbClr val="2117E7"/>
                </a:solidFill>
                <a:latin typeface="Courier New" pitchFamily="49" charset="0"/>
              </a:rPr>
              <a:t> 	 DeptID &gt; 12;</a:t>
            </a:r>
          </a:p>
          <a:p>
            <a:pPr lvl="1">
              <a:buFontTx/>
              <a:buNone/>
            </a:pPr>
            <a:endParaRPr lang="en-US" sz="1800" b="1" dirty="0">
              <a:latin typeface="Courier New" pitchFamily="49" charset="0"/>
            </a:endParaRPr>
          </a:p>
          <a:p>
            <a:pPr lvl="1">
              <a:buFontTx/>
              <a:buNone/>
            </a:pPr>
            <a:endParaRPr lang="en-US" sz="1800" b="1" dirty="0">
              <a:latin typeface="Courier New" pitchFamily="49" charset="0"/>
            </a:endParaRPr>
          </a:p>
          <a:p>
            <a:pPr lvl="1">
              <a:buFontTx/>
              <a:buNone/>
            </a:pPr>
            <a:r>
              <a:rPr lang="en-US" sz="1800" b="1" dirty="0">
                <a:solidFill>
                  <a:srgbClr val="2117E7"/>
                </a:solidFill>
                <a:latin typeface="Courier New" pitchFamily="49" charset="0"/>
              </a:rPr>
              <a:t>SELECT  	 EmpName</a:t>
            </a:r>
          </a:p>
          <a:p>
            <a:pPr lvl="1">
              <a:buFontTx/>
              <a:buNone/>
            </a:pPr>
            <a:r>
              <a:rPr lang="en-US" sz="1800" b="1" dirty="0">
                <a:solidFill>
                  <a:srgbClr val="2117E7"/>
                </a:solidFill>
                <a:latin typeface="Courier New" pitchFamily="49" charset="0"/>
              </a:rPr>
              <a:t>FROM    	 EMPLOYEE</a:t>
            </a:r>
          </a:p>
          <a:p>
            <a:pPr lvl="1">
              <a:buFontTx/>
              <a:buNone/>
            </a:pPr>
            <a:r>
              <a:rPr lang="en-US" sz="1800" b="1" dirty="0">
                <a:solidFill>
                  <a:srgbClr val="2117E7"/>
                </a:solidFill>
                <a:latin typeface="Courier New" pitchFamily="49" charset="0"/>
              </a:rPr>
              <a:t>WHERE   	 DeptID = 9</a:t>
            </a:r>
          </a:p>
          <a:p>
            <a:pPr lvl="1">
              <a:buFontTx/>
              <a:buNone/>
            </a:pPr>
            <a:r>
              <a:rPr lang="en-US" sz="1800" b="1" dirty="0">
                <a:solidFill>
                  <a:srgbClr val="2117E7"/>
                </a:solidFill>
                <a:latin typeface="Courier New" pitchFamily="49" charset="0"/>
              </a:rPr>
              <a:t>	     	 </a:t>
            </a:r>
            <a:r>
              <a:rPr lang="en-US" sz="1800" b="1" dirty="0">
                <a:solidFill>
                  <a:srgbClr val="FF0000"/>
                </a:solidFill>
                <a:latin typeface="Courier New" pitchFamily="49" charset="0"/>
              </a:rPr>
              <a:t>AND</a:t>
            </a:r>
            <a:r>
              <a:rPr lang="en-US" sz="1800" b="1" dirty="0">
                <a:solidFill>
                  <a:srgbClr val="2117E7"/>
                </a:solidFill>
                <a:latin typeface="Courier New" pitchFamily="49" charset="0"/>
              </a:rPr>
              <a:t>  SalaryCode &lt;= 23;</a:t>
            </a:r>
          </a:p>
          <a:p>
            <a:pPr lvl="1">
              <a:buFontTx/>
              <a:buNone/>
            </a:pPr>
            <a:endParaRPr lang="en-US" sz="1800" b="1" dirty="0">
              <a:solidFill>
                <a:srgbClr val="2117E7"/>
              </a:solidFill>
              <a:latin typeface="Courier New" pitchFamily="49" charset="0"/>
            </a:endParaRPr>
          </a:p>
          <a:p>
            <a:pPr lvl="1">
              <a:buFontTx/>
              <a:buNone/>
            </a:pPr>
            <a:endParaRPr lang="en-US" sz="1800" b="1" dirty="0">
              <a:latin typeface="Courier New" pitchFamily="49" charset="0"/>
            </a:endParaRPr>
          </a:p>
        </p:txBody>
      </p:sp>
      <p:sp>
        <p:nvSpPr>
          <p:cNvPr id="60419" name="Slide Number Placeholder 1"/>
          <p:cNvSpPr>
            <a:spLocks noGrp="1"/>
          </p:cNvSpPr>
          <p:nvPr>
            <p:ph type="sldNum" sz="quarter" idx="11"/>
          </p:nvPr>
        </p:nvSpPr>
        <p:spPr>
          <a:noFill/>
        </p:spPr>
        <p:txBody>
          <a:bodyPr/>
          <a:lstStyle/>
          <a:p>
            <a:r>
              <a:rPr lang="en-US" dirty="0">
                <a:cs typeface="Arial" charset="0"/>
              </a:rPr>
              <a:t>3-</a:t>
            </a:r>
            <a:fld id="{01949EFE-3A80-41AA-B79B-81CF30FC0D58}" type="slidenum">
              <a:rPr lang="en-US">
                <a:cs typeface="Arial" charset="0"/>
              </a:rPr>
              <a:pPr/>
              <a:t>32</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1447800" y="228600"/>
            <a:ext cx="7467600" cy="1143000"/>
          </a:xfrm>
        </p:spPr>
        <p:txBody>
          <a:bodyPr/>
          <a:lstStyle/>
          <a:p>
            <a:r>
              <a:rPr lang="en-US" sz="3200" dirty="0"/>
              <a:t>SQL for Data Retrieval:</a:t>
            </a:r>
            <a:br>
              <a:rPr lang="en-US" sz="3200" dirty="0"/>
            </a:br>
            <a:r>
              <a:rPr lang="en-US" sz="3600" dirty="0"/>
              <a:t>A List of Values</a:t>
            </a:r>
          </a:p>
        </p:txBody>
      </p:sp>
      <p:sp>
        <p:nvSpPr>
          <p:cNvPr id="62466" name="Rectangle 3"/>
          <p:cNvSpPr>
            <a:spLocks noGrp="1" noChangeArrowheads="1"/>
          </p:cNvSpPr>
          <p:nvPr>
            <p:ph idx="1"/>
          </p:nvPr>
        </p:nvSpPr>
        <p:spPr>
          <a:xfrm>
            <a:off x="1447800" y="1752600"/>
            <a:ext cx="7467600" cy="4343400"/>
          </a:xfrm>
        </p:spPr>
        <p:txBody>
          <a:bodyPr/>
          <a:lstStyle/>
          <a:p>
            <a:r>
              <a:rPr lang="en-US" sz="2800" dirty="0"/>
              <a:t>The WHERE clause may include the </a:t>
            </a:r>
            <a:r>
              <a:rPr lang="en-US" sz="2800" dirty="0">
                <a:solidFill>
                  <a:srgbClr val="FF0000"/>
                </a:solidFill>
              </a:rPr>
              <a:t>IN</a:t>
            </a:r>
            <a:r>
              <a:rPr lang="en-US" sz="2800" dirty="0"/>
              <a:t> keyword to specify that a particular column value must be included in a </a:t>
            </a:r>
            <a:r>
              <a:rPr lang="en-US" sz="2800" dirty="0">
                <a:solidFill>
                  <a:srgbClr val="FF0000"/>
                </a:solidFill>
              </a:rPr>
              <a:t>list</a:t>
            </a:r>
            <a:r>
              <a:rPr lang="en-US" sz="2800" dirty="0"/>
              <a:t> of values.</a:t>
            </a:r>
          </a:p>
          <a:p>
            <a:endParaRPr lang="en-US" sz="2800" dirty="0"/>
          </a:p>
          <a:p>
            <a:pPr lvl="2">
              <a:buFontTx/>
              <a:buNone/>
            </a:pPr>
            <a:r>
              <a:rPr lang="en-US" sz="1800" b="1" dirty="0">
                <a:solidFill>
                  <a:srgbClr val="2117E7"/>
                </a:solidFill>
                <a:latin typeface="Courier New" pitchFamily="49" charset="0"/>
              </a:rPr>
              <a:t>SELECT    EmpName</a:t>
            </a:r>
          </a:p>
          <a:p>
            <a:pPr lvl="2">
              <a:buFontTx/>
              <a:buNone/>
            </a:pPr>
            <a:r>
              <a:rPr lang="en-US" sz="1800" b="1" dirty="0">
                <a:solidFill>
                  <a:srgbClr val="2117E7"/>
                </a:solidFill>
                <a:latin typeface="Courier New" pitchFamily="49" charset="0"/>
              </a:rPr>
              <a:t>FROM      EMPLOYEE</a:t>
            </a:r>
          </a:p>
          <a:p>
            <a:pPr lvl="2">
              <a:buFontTx/>
              <a:buNone/>
            </a:pPr>
            <a:r>
              <a:rPr lang="en-US" sz="1800" b="1" dirty="0">
                <a:solidFill>
                  <a:srgbClr val="2117E7"/>
                </a:solidFill>
                <a:latin typeface="Courier New" pitchFamily="49" charset="0"/>
              </a:rPr>
              <a:t>WHERE     DeptID </a:t>
            </a:r>
            <a:r>
              <a:rPr lang="en-US" sz="1800" b="1" dirty="0">
                <a:solidFill>
                  <a:srgbClr val="FF0000"/>
                </a:solidFill>
                <a:latin typeface="Courier New" pitchFamily="49" charset="0"/>
              </a:rPr>
              <a:t>IN</a:t>
            </a:r>
            <a:r>
              <a:rPr lang="en-US" sz="1800" b="1" dirty="0">
                <a:solidFill>
                  <a:srgbClr val="2117E7"/>
                </a:solidFill>
                <a:latin typeface="Courier New" pitchFamily="49" charset="0"/>
              </a:rPr>
              <a:t> (4, 8, 9);</a:t>
            </a:r>
          </a:p>
          <a:p>
            <a:pPr>
              <a:buFontTx/>
              <a:buNone/>
            </a:pPr>
            <a:endParaRPr lang="en-US" sz="2400" dirty="0"/>
          </a:p>
        </p:txBody>
      </p:sp>
      <p:sp>
        <p:nvSpPr>
          <p:cNvPr id="62467" name="Slide Number Placeholder 1"/>
          <p:cNvSpPr>
            <a:spLocks noGrp="1"/>
          </p:cNvSpPr>
          <p:nvPr>
            <p:ph type="sldNum" sz="quarter" idx="11"/>
          </p:nvPr>
        </p:nvSpPr>
        <p:spPr>
          <a:noFill/>
        </p:spPr>
        <p:txBody>
          <a:bodyPr/>
          <a:lstStyle/>
          <a:p>
            <a:r>
              <a:rPr lang="en-US" dirty="0">
                <a:cs typeface="Arial" charset="0"/>
              </a:rPr>
              <a:t>3-</a:t>
            </a:r>
            <a:fld id="{9DC5C843-5CED-4AEA-AD49-24B27567E055}" type="slidenum">
              <a:rPr lang="en-US">
                <a:cs typeface="Arial" charset="0"/>
              </a:rPr>
              <a:pPr/>
              <a:t>33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sz="3200" dirty="0"/>
              <a:t>SQL for Data Retrieval:</a:t>
            </a:r>
            <a:br>
              <a:rPr lang="en-US" sz="3200" dirty="0"/>
            </a:br>
            <a:r>
              <a:rPr lang="en-US" sz="3200" dirty="0"/>
              <a:t>The Logical NOT Operator</a:t>
            </a:r>
          </a:p>
        </p:txBody>
      </p:sp>
      <p:sp>
        <p:nvSpPr>
          <p:cNvPr id="64514" name="Rectangle 3"/>
          <p:cNvSpPr>
            <a:spLocks noGrp="1" noChangeArrowheads="1"/>
          </p:cNvSpPr>
          <p:nvPr>
            <p:ph idx="1"/>
          </p:nvPr>
        </p:nvSpPr>
        <p:spPr>
          <a:xfrm>
            <a:off x="1447800" y="1603375"/>
            <a:ext cx="7239000" cy="4568825"/>
          </a:xfrm>
        </p:spPr>
        <p:txBody>
          <a:bodyPr/>
          <a:lstStyle/>
          <a:p>
            <a:r>
              <a:rPr lang="en-US" dirty="0"/>
              <a:t>Any criteria statement may be preceded by a NOT operator, which is to say that all information will be shown </a:t>
            </a:r>
            <a:r>
              <a:rPr lang="en-US" dirty="0">
                <a:solidFill>
                  <a:srgbClr val="FF0000"/>
                </a:solidFill>
              </a:rPr>
              <a:t>except</a:t>
            </a:r>
            <a:r>
              <a:rPr lang="en-US" dirty="0"/>
              <a:t> that information matching the specified criteria</a:t>
            </a:r>
          </a:p>
          <a:p>
            <a:endParaRPr lang="en-US" sz="2400" dirty="0"/>
          </a:p>
          <a:p>
            <a:pPr lvl="2">
              <a:buFontTx/>
              <a:buNone/>
            </a:pPr>
            <a:r>
              <a:rPr lang="en-US" sz="1800" b="1" dirty="0">
                <a:solidFill>
                  <a:srgbClr val="2117E7"/>
                </a:solidFill>
                <a:latin typeface="Courier New" pitchFamily="49" charset="0"/>
              </a:rPr>
              <a:t>SELECT   EmpName</a:t>
            </a:r>
          </a:p>
          <a:p>
            <a:pPr lvl="2">
              <a:buFontTx/>
              <a:buNone/>
            </a:pPr>
            <a:r>
              <a:rPr lang="en-US" sz="1800" b="1" dirty="0">
                <a:solidFill>
                  <a:srgbClr val="2117E7"/>
                </a:solidFill>
                <a:latin typeface="Courier New" pitchFamily="49" charset="0"/>
              </a:rPr>
              <a:t>FROM     EMPLOYEE</a:t>
            </a:r>
          </a:p>
          <a:p>
            <a:pPr lvl="2">
              <a:buFontTx/>
              <a:buNone/>
            </a:pPr>
            <a:r>
              <a:rPr lang="en-US" sz="1800" b="1" dirty="0">
                <a:solidFill>
                  <a:srgbClr val="2117E7"/>
                </a:solidFill>
                <a:latin typeface="Courier New" pitchFamily="49" charset="0"/>
              </a:rPr>
              <a:t>WHERE    DeptID </a:t>
            </a:r>
            <a:r>
              <a:rPr lang="en-US" sz="1800" b="1" dirty="0">
                <a:solidFill>
                  <a:srgbClr val="FF0000"/>
                </a:solidFill>
                <a:latin typeface="Courier New" pitchFamily="49" charset="0"/>
              </a:rPr>
              <a:t>NOT</a:t>
            </a:r>
            <a:r>
              <a:rPr lang="en-US" sz="1800" b="1" dirty="0">
                <a:solidFill>
                  <a:srgbClr val="2117E7"/>
                </a:solidFill>
                <a:latin typeface="Courier New" pitchFamily="49" charset="0"/>
              </a:rPr>
              <a:t> IN (4, 8, 9);</a:t>
            </a:r>
          </a:p>
          <a:p>
            <a:pPr lvl="1"/>
            <a:endParaRPr lang="en-US" sz="1800" b="1" dirty="0">
              <a:solidFill>
                <a:srgbClr val="CC99FF"/>
              </a:solidFill>
              <a:latin typeface="Courier New" pitchFamily="49" charset="0"/>
            </a:endParaRPr>
          </a:p>
        </p:txBody>
      </p:sp>
      <p:sp>
        <p:nvSpPr>
          <p:cNvPr id="64515" name="Slide Number Placeholder 1"/>
          <p:cNvSpPr>
            <a:spLocks noGrp="1"/>
          </p:cNvSpPr>
          <p:nvPr>
            <p:ph type="sldNum" sz="quarter" idx="11"/>
          </p:nvPr>
        </p:nvSpPr>
        <p:spPr>
          <a:noFill/>
        </p:spPr>
        <p:txBody>
          <a:bodyPr/>
          <a:lstStyle/>
          <a:p>
            <a:r>
              <a:rPr lang="en-US" dirty="0">
                <a:cs typeface="Arial" charset="0"/>
              </a:rPr>
              <a:t>3-</a:t>
            </a:r>
            <a:fld id="{F2585AD6-1353-40C8-9E6E-B2D1E710B3A5}" type="slidenum">
              <a:rPr lang="en-US">
                <a:cs typeface="Arial" charset="0"/>
              </a:rPr>
              <a:pPr/>
              <a:t>34</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a:xfrm>
            <a:off x="1447800" y="228600"/>
            <a:ext cx="7467600" cy="1143000"/>
          </a:xfrm>
        </p:spPr>
        <p:txBody>
          <a:bodyPr/>
          <a:lstStyle/>
          <a:p>
            <a:r>
              <a:rPr lang="en-US" sz="3200" dirty="0"/>
              <a:t>SQL for Data Retrieval:</a:t>
            </a:r>
            <a:br>
              <a:rPr lang="en-US" sz="3200" dirty="0"/>
            </a:br>
            <a:r>
              <a:rPr lang="en-US" sz="3200" dirty="0"/>
              <a:t>Finding Data in a Range of Values</a:t>
            </a:r>
          </a:p>
        </p:txBody>
      </p:sp>
      <p:sp>
        <p:nvSpPr>
          <p:cNvPr id="66562" name="Rectangle 3"/>
          <p:cNvSpPr>
            <a:spLocks noGrp="1" noChangeArrowheads="1"/>
          </p:cNvSpPr>
          <p:nvPr>
            <p:ph idx="1"/>
          </p:nvPr>
        </p:nvSpPr>
        <p:spPr>
          <a:xfrm>
            <a:off x="1447800" y="1679575"/>
            <a:ext cx="7239000" cy="3206750"/>
          </a:xfrm>
        </p:spPr>
        <p:txBody>
          <a:bodyPr/>
          <a:lstStyle/>
          <a:p>
            <a:pPr>
              <a:lnSpc>
                <a:spcPct val="90000"/>
              </a:lnSpc>
            </a:pPr>
            <a:r>
              <a:rPr lang="en-US" sz="2800" dirty="0"/>
              <a:t>SQL provides a BETWEEN keyword that allows a user to specify a </a:t>
            </a:r>
            <a:r>
              <a:rPr lang="en-US" sz="2800" dirty="0">
                <a:solidFill>
                  <a:srgbClr val="FF0000"/>
                </a:solidFill>
              </a:rPr>
              <a:t>minimum</a:t>
            </a:r>
            <a:r>
              <a:rPr lang="en-US" sz="2800" dirty="0"/>
              <a:t> and </a:t>
            </a:r>
            <a:r>
              <a:rPr lang="en-US" sz="2800" dirty="0">
                <a:solidFill>
                  <a:srgbClr val="FF0000"/>
                </a:solidFill>
              </a:rPr>
              <a:t>maximum</a:t>
            </a:r>
            <a:r>
              <a:rPr lang="en-US" sz="2800" dirty="0"/>
              <a:t> value on one line.</a:t>
            </a:r>
          </a:p>
          <a:p>
            <a:pPr>
              <a:lnSpc>
                <a:spcPct val="90000"/>
              </a:lnSpc>
            </a:pPr>
            <a:endParaRPr lang="en-US" sz="2800" dirty="0"/>
          </a:p>
          <a:p>
            <a:pPr lvl="2">
              <a:lnSpc>
                <a:spcPct val="90000"/>
              </a:lnSpc>
              <a:buFontTx/>
              <a:buNone/>
            </a:pPr>
            <a:r>
              <a:rPr lang="en-US" sz="1800" b="1" dirty="0">
                <a:solidFill>
                  <a:srgbClr val="2117E7"/>
                </a:solidFill>
                <a:latin typeface="Courier New" pitchFamily="49" charset="0"/>
              </a:rPr>
              <a:t>SELECT  EmpName</a:t>
            </a:r>
          </a:p>
          <a:p>
            <a:pPr lvl="2">
              <a:lnSpc>
                <a:spcPct val="90000"/>
              </a:lnSpc>
              <a:buFontTx/>
              <a:buNone/>
            </a:pPr>
            <a:r>
              <a:rPr lang="en-US" sz="1800" b="1" dirty="0">
                <a:solidFill>
                  <a:srgbClr val="2117E7"/>
                </a:solidFill>
                <a:latin typeface="Courier New" pitchFamily="49" charset="0"/>
              </a:rPr>
              <a:t>FROM    EMPLOYEE</a:t>
            </a:r>
          </a:p>
          <a:p>
            <a:pPr lvl="2">
              <a:lnSpc>
                <a:spcPct val="90000"/>
              </a:lnSpc>
              <a:buFontTx/>
              <a:buNone/>
            </a:pPr>
            <a:r>
              <a:rPr lang="en-US" sz="1800" b="1" dirty="0">
                <a:solidFill>
                  <a:srgbClr val="2117E7"/>
                </a:solidFill>
                <a:latin typeface="Courier New" pitchFamily="49" charset="0"/>
              </a:rPr>
              <a:t>WHERE   SalaryCode </a:t>
            </a:r>
            <a:r>
              <a:rPr lang="en-US" sz="1800" b="1" dirty="0">
                <a:solidFill>
                  <a:srgbClr val="FF0000"/>
                </a:solidFill>
                <a:latin typeface="Courier New" pitchFamily="49" charset="0"/>
              </a:rPr>
              <a:t>BETWEEN</a:t>
            </a:r>
            <a:r>
              <a:rPr lang="en-US" sz="1800" b="1" dirty="0">
                <a:solidFill>
                  <a:srgbClr val="2117E7"/>
                </a:solidFill>
                <a:latin typeface="Courier New" pitchFamily="49" charset="0"/>
              </a:rPr>
              <a:t> 10 </a:t>
            </a:r>
            <a:r>
              <a:rPr lang="en-US" sz="1800" b="1" dirty="0">
                <a:solidFill>
                  <a:srgbClr val="FF0000"/>
                </a:solidFill>
                <a:latin typeface="Courier New" pitchFamily="49" charset="0"/>
              </a:rPr>
              <a:t>AND</a:t>
            </a:r>
            <a:r>
              <a:rPr lang="en-US" sz="1800" b="1" dirty="0">
                <a:solidFill>
                  <a:srgbClr val="2117E7"/>
                </a:solidFill>
                <a:latin typeface="Courier New" pitchFamily="49" charset="0"/>
              </a:rPr>
              <a:t> 45;</a:t>
            </a:r>
          </a:p>
        </p:txBody>
      </p:sp>
      <p:sp>
        <p:nvSpPr>
          <p:cNvPr id="66563" name="Slide Number Placeholder 1"/>
          <p:cNvSpPr>
            <a:spLocks noGrp="1"/>
          </p:cNvSpPr>
          <p:nvPr>
            <p:ph type="sldNum" sz="quarter" idx="11"/>
          </p:nvPr>
        </p:nvSpPr>
        <p:spPr>
          <a:noFill/>
        </p:spPr>
        <p:txBody>
          <a:bodyPr/>
          <a:lstStyle/>
          <a:p>
            <a:r>
              <a:rPr lang="en-US" dirty="0">
                <a:cs typeface="Arial" charset="0"/>
              </a:rPr>
              <a:t>3-</a:t>
            </a:r>
            <a:fld id="{80D90E82-254C-4423-A1DA-CBEC9E149D3D}" type="slidenum">
              <a:rPr lang="en-US">
                <a:cs typeface="Arial" charset="0"/>
              </a:rPr>
              <a:pPr/>
              <a:t>35</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r>
              <a:rPr lang="en-US" sz="3200" dirty="0"/>
              <a:t>SQL for Data Retrieval:</a:t>
            </a:r>
            <a:br>
              <a:rPr lang="en-US" sz="3600" dirty="0"/>
            </a:br>
            <a:r>
              <a:rPr lang="en-US" sz="3200" dirty="0"/>
              <a:t>Allowing for Wildcard Searches</a:t>
            </a:r>
          </a:p>
        </p:txBody>
      </p:sp>
      <p:sp>
        <p:nvSpPr>
          <p:cNvPr id="68610" name="Rectangle 3"/>
          <p:cNvSpPr>
            <a:spLocks noGrp="1" noChangeArrowheads="1"/>
          </p:cNvSpPr>
          <p:nvPr>
            <p:ph idx="1"/>
          </p:nvPr>
        </p:nvSpPr>
        <p:spPr/>
        <p:txBody>
          <a:bodyPr/>
          <a:lstStyle/>
          <a:p>
            <a:r>
              <a:rPr lang="en-US" dirty="0"/>
              <a:t>The SQL </a:t>
            </a:r>
            <a:r>
              <a:rPr lang="en-US" dirty="0">
                <a:solidFill>
                  <a:srgbClr val="FF0000"/>
                </a:solidFill>
              </a:rPr>
              <a:t>LIKE</a:t>
            </a:r>
            <a:r>
              <a:rPr lang="en-US" dirty="0"/>
              <a:t> keyword allows searches on </a:t>
            </a:r>
            <a:r>
              <a:rPr lang="en-US" dirty="0">
                <a:solidFill>
                  <a:srgbClr val="C00000"/>
                </a:solidFill>
              </a:rPr>
              <a:t>partial</a:t>
            </a:r>
            <a:r>
              <a:rPr lang="en-US" dirty="0"/>
              <a:t> data values.</a:t>
            </a:r>
          </a:p>
          <a:p>
            <a:r>
              <a:rPr lang="en-US" dirty="0"/>
              <a:t>LIKE can be paired with </a:t>
            </a:r>
            <a:r>
              <a:rPr lang="en-US" dirty="0">
                <a:solidFill>
                  <a:srgbClr val="FF0000"/>
                </a:solidFill>
              </a:rPr>
              <a:t>wildcards</a:t>
            </a:r>
            <a:r>
              <a:rPr lang="en-US" dirty="0"/>
              <a:t> to find rows matching a string value.</a:t>
            </a:r>
            <a:endParaRPr lang="en-US" sz="2800" dirty="0"/>
          </a:p>
          <a:p>
            <a:pPr lvl="1"/>
            <a:r>
              <a:rPr lang="en-US" dirty="0">
                <a:solidFill>
                  <a:srgbClr val="00B050"/>
                </a:solidFill>
              </a:rPr>
              <a:t>Multiple</a:t>
            </a:r>
            <a:r>
              <a:rPr lang="en-US" dirty="0"/>
              <a:t> character wildcard character is a percent sign (</a:t>
            </a:r>
            <a:r>
              <a:rPr lang="en-US" dirty="0">
                <a:solidFill>
                  <a:srgbClr val="00B050"/>
                </a:solidFill>
              </a:rPr>
              <a:t>%</a:t>
            </a:r>
            <a:r>
              <a:rPr lang="en-US" dirty="0"/>
              <a:t>).</a:t>
            </a:r>
          </a:p>
          <a:p>
            <a:pPr lvl="1"/>
            <a:r>
              <a:rPr lang="en-US" dirty="0">
                <a:solidFill>
                  <a:srgbClr val="00B0F0"/>
                </a:solidFill>
              </a:rPr>
              <a:t>Single</a:t>
            </a:r>
            <a:r>
              <a:rPr lang="en-US" dirty="0"/>
              <a:t> character wildcard character is an underscore (</a:t>
            </a:r>
            <a:r>
              <a:rPr lang="en-US" dirty="0">
                <a:solidFill>
                  <a:srgbClr val="00B0F0"/>
                </a:solidFill>
              </a:rPr>
              <a:t>_</a:t>
            </a:r>
            <a:r>
              <a:rPr lang="en-US" dirty="0"/>
              <a:t>).</a:t>
            </a:r>
          </a:p>
          <a:p>
            <a:pPr lvl="1"/>
            <a:endParaRPr lang="en-US" dirty="0"/>
          </a:p>
        </p:txBody>
      </p:sp>
      <p:sp>
        <p:nvSpPr>
          <p:cNvPr id="68611" name="Slide Number Placeholder 1"/>
          <p:cNvSpPr>
            <a:spLocks noGrp="1"/>
          </p:cNvSpPr>
          <p:nvPr>
            <p:ph type="sldNum" sz="quarter" idx="11"/>
          </p:nvPr>
        </p:nvSpPr>
        <p:spPr>
          <a:noFill/>
        </p:spPr>
        <p:txBody>
          <a:bodyPr/>
          <a:lstStyle/>
          <a:p>
            <a:r>
              <a:rPr lang="en-US" dirty="0">
                <a:cs typeface="Arial" charset="0"/>
              </a:rPr>
              <a:t>3-</a:t>
            </a:r>
            <a:fld id="{8DFDC735-642C-421F-BAA1-1905FCD23659}" type="slidenum">
              <a:rPr lang="en-US">
                <a:cs typeface="Arial" charset="0"/>
              </a:rPr>
              <a:pPr/>
              <a:t>36</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1447800" y="228600"/>
            <a:ext cx="7467600" cy="1143000"/>
          </a:xfrm>
        </p:spPr>
        <p:txBody>
          <a:bodyPr/>
          <a:lstStyle/>
          <a:p>
            <a:r>
              <a:rPr lang="en-US" sz="3200" dirty="0"/>
              <a:t>SQL for Data Retrieval:</a:t>
            </a:r>
            <a:br>
              <a:rPr lang="en-US" sz="3200" dirty="0"/>
            </a:br>
            <a:r>
              <a:rPr lang="en-US" sz="3600" dirty="0"/>
              <a:t>Wildcard Search Examples</a:t>
            </a:r>
          </a:p>
        </p:txBody>
      </p:sp>
      <p:sp>
        <p:nvSpPr>
          <p:cNvPr id="70658" name="Rectangle 3"/>
          <p:cNvSpPr>
            <a:spLocks noGrp="1" noChangeArrowheads="1"/>
          </p:cNvSpPr>
          <p:nvPr>
            <p:ph idx="1"/>
          </p:nvPr>
        </p:nvSpPr>
        <p:spPr>
          <a:xfrm>
            <a:off x="1447800" y="1676400"/>
            <a:ext cx="7391400" cy="4191000"/>
          </a:xfrm>
        </p:spPr>
        <p:txBody>
          <a:bodyPr/>
          <a:lstStyle/>
          <a:p>
            <a:pPr lvl="2">
              <a:buFontTx/>
              <a:buNone/>
            </a:pPr>
            <a:endParaRPr lang="en-US" dirty="0"/>
          </a:p>
          <a:p>
            <a:pPr lvl="2">
              <a:buFontTx/>
              <a:buNone/>
            </a:pPr>
            <a:r>
              <a:rPr lang="en-US" sz="1800" b="1" dirty="0">
                <a:solidFill>
                  <a:srgbClr val="2117E7"/>
                </a:solidFill>
                <a:latin typeface="Courier New" pitchFamily="49" charset="0"/>
              </a:rPr>
              <a:t>SELECT		EmpID</a:t>
            </a:r>
          </a:p>
          <a:p>
            <a:pPr lvl="2">
              <a:buFontTx/>
              <a:buNone/>
            </a:pPr>
            <a:r>
              <a:rPr lang="en-US" sz="1800" b="1" dirty="0">
                <a:solidFill>
                  <a:srgbClr val="2117E7"/>
                </a:solidFill>
                <a:latin typeface="Courier New" pitchFamily="49" charset="0"/>
              </a:rPr>
              <a:t>FROM      	EMPLOYEE</a:t>
            </a:r>
          </a:p>
          <a:p>
            <a:pPr lvl="2">
              <a:buFontTx/>
              <a:buNone/>
            </a:pPr>
            <a:r>
              <a:rPr lang="en-US" sz="1800" b="1" dirty="0">
                <a:solidFill>
                  <a:srgbClr val="2117E7"/>
                </a:solidFill>
                <a:latin typeface="Courier New" pitchFamily="49" charset="0"/>
              </a:rPr>
              <a:t>WHERE   	EmpName </a:t>
            </a:r>
            <a:r>
              <a:rPr lang="en-US" sz="1800" b="1" dirty="0">
                <a:solidFill>
                  <a:srgbClr val="FF0000"/>
                </a:solidFill>
                <a:latin typeface="Courier New" pitchFamily="49" charset="0"/>
              </a:rPr>
              <a:t>LIKE</a:t>
            </a:r>
            <a:r>
              <a:rPr lang="en-US" sz="1800" b="1" dirty="0">
                <a:solidFill>
                  <a:srgbClr val="2117E7"/>
                </a:solidFill>
                <a:latin typeface="Courier New" pitchFamily="49" charset="0"/>
              </a:rPr>
              <a:t> </a:t>
            </a:r>
            <a:r>
              <a:rPr lang="en-US" sz="1800" b="1" dirty="0">
                <a:solidFill>
                  <a:srgbClr val="2117E7"/>
                </a:solidFill>
                <a:latin typeface="Courier New" pitchFamily="49" charset="0"/>
                <a:cs typeface="Courier New" pitchFamily="49" charset="0"/>
              </a:rPr>
              <a:t>'</a:t>
            </a:r>
            <a:r>
              <a:rPr lang="en-US" sz="1800" b="1" dirty="0">
                <a:solidFill>
                  <a:srgbClr val="2117E7"/>
                </a:solidFill>
                <a:latin typeface="Courier New" pitchFamily="49" charset="0"/>
              </a:rPr>
              <a:t>Kr</a:t>
            </a:r>
            <a:r>
              <a:rPr lang="en-US" sz="1800" b="1" dirty="0">
                <a:solidFill>
                  <a:srgbClr val="FF0000"/>
                </a:solidFill>
                <a:latin typeface="Courier New" pitchFamily="49" charset="0"/>
              </a:rPr>
              <a:t>%</a:t>
            </a:r>
            <a:r>
              <a:rPr lang="en-US" sz="1800" b="1" dirty="0">
                <a:solidFill>
                  <a:srgbClr val="2117E7"/>
                </a:solidFill>
                <a:latin typeface="Courier New" pitchFamily="49" charset="0"/>
                <a:cs typeface="Courier New" pitchFamily="49" charset="0"/>
              </a:rPr>
              <a:t>'</a:t>
            </a:r>
            <a:r>
              <a:rPr lang="en-US" sz="1800" b="1" dirty="0">
                <a:solidFill>
                  <a:srgbClr val="2117E7"/>
                </a:solidFill>
                <a:latin typeface="Courier New" pitchFamily="49" charset="0"/>
              </a:rPr>
              <a:t>;</a:t>
            </a:r>
          </a:p>
          <a:p>
            <a:pPr lvl="2">
              <a:buFontTx/>
              <a:buNone/>
            </a:pPr>
            <a:endParaRPr lang="en-US" sz="1800" b="1" dirty="0">
              <a:latin typeface="Courier New" pitchFamily="49" charset="0"/>
            </a:endParaRPr>
          </a:p>
          <a:p>
            <a:pPr lvl="2">
              <a:buFontTx/>
              <a:buNone/>
            </a:pPr>
            <a:r>
              <a:rPr lang="en-US" sz="1800" b="1" dirty="0">
                <a:solidFill>
                  <a:srgbClr val="2117E7"/>
                </a:solidFill>
                <a:latin typeface="Courier New" pitchFamily="49" charset="0"/>
              </a:rPr>
              <a:t>SELECT   	EmpID</a:t>
            </a:r>
          </a:p>
          <a:p>
            <a:pPr lvl="2">
              <a:buFontTx/>
              <a:buNone/>
            </a:pPr>
            <a:r>
              <a:rPr lang="en-US" sz="1800" b="1" dirty="0">
                <a:solidFill>
                  <a:srgbClr val="2117E7"/>
                </a:solidFill>
                <a:latin typeface="Courier New" pitchFamily="49" charset="0"/>
              </a:rPr>
              <a:t>FROM      	EMPLOYEE</a:t>
            </a:r>
          </a:p>
          <a:p>
            <a:pPr lvl="2">
              <a:buFontTx/>
              <a:buNone/>
            </a:pPr>
            <a:r>
              <a:rPr lang="en-US" sz="1800" b="1" dirty="0">
                <a:solidFill>
                  <a:srgbClr val="2117E7"/>
                </a:solidFill>
                <a:latin typeface="Courier New" pitchFamily="49" charset="0"/>
              </a:rPr>
              <a:t>WHERE   	Phone </a:t>
            </a:r>
            <a:r>
              <a:rPr lang="en-US" sz="1800" b="1" dirty="0">
                <a:solidFill>
                  <a:srgbClr val="FF0000"/>
                </a:solidFill>
                <a:latin typeface="Courier New" pitchFamily="49" charset="0"/>
              </a:rPr>
              <a:t>LIKE</a:t>
            </a:r>
            <a:r>
              <a:rPr lang="en-US" sz="1800" b="1" dirty="0">
                <a:solidFill>
                  <a:srgbClr val="2117E7"/>
                </a:solidFill>
                <a:latin typeface="Courier New" pitchFamily="49" charset="0"/>
              </a:rPr>
              <a:t> </a:t>
            </a:r>
            <a:r>
              <a:rPr lang="en-US" sz="1800" b="1" dirty="0">
                <a:solidFill>
                  <a:srgbClr val="2117E7"/>
                </a:solidFill>
                <a:latin typeface="Courier New" pitchFamily="49" charset="0"/>
                <a:cs typeface="Courier New" pitchFamily="49" charset="0"/>
              </a:rPr>
              <a:t>'</a:t>
            </a:r>
            <a:r>
              <a:rPr lang="en-US" sz="1800" b="1" dirty="0">
                <a:solidFill>
                  <a:srgbClr val="2117E7"/>
                </a:solidFill>
                <a:latin typeface="Courier New" pitchFamily="49" charset="0"/>
              </a:rPr>
              <a:t>616-</a:t>
            </a:r>
            <a:r>
              <a:rPr lang="en-US" sz="1800" b="1" dirty="0">
                <a:solidFill>
                  <a:srgbClr val="FF0000"/>
                </a:solidFill>
                <a:latin typeface="Courier New" pitchFamily="49" charset="0"/>
              </a:rPr>
              <a:t>_</a:t>
            </a:r>
            <a:r>
              <a:rPr lang="en-US" sz="1800" b="1" dirty="0">
                <a:solidFill>
                  <a:srgbClr val="2117E7"/>
                </a:solidFill>
                <a:latin typeface="Courier New" pitchFamily="49" charset="0"/>
              </a:rPr>
              <a:t>__-____</a:t>
            </a:r>
            <a:r>
              <a:rPr lang="en-US" sz="1800" b="1" dirty="0">
                <a:solidFill>
                  <a:srgbClr val="2117E7"/>
                </a:solidFill>
                <a:latin typeface="Courier New" pitchFamily="49" charset="0"/>
                <a:cs typeface="Courier New" pitchFamily="49" charset="0"/>
              </a:rPr>
              <a:t>'</a:t>
            </a:r>
            <a:r>
              <a:rPr lang="en-US" sz="1800" b="1" dirty="0">
                <a:solidFill>
                  <a:srgbClr val="2117E7"/>
                </a:solidFill>
                <a:latin typeface="Courier New" pitchFamily="49" charset="0"/>
              </a:rPr>
              <a:t>;</a:t>
            </a:r>
          </a:p>
        </p:txBody>
      </p:sp>
      <p:sp>
        <p:nvSpPr>
          <p:cNvPr id="70659" name="Slide Number Placeholder 1"/>
          <p:cNvSpPr>
            <a:spLocks noGrp="1"/>
          </p:cNvSpPr>
          <p:nvPr>
            <p:ph type="sldNum" sz="quarter" idx="11"/>
          </p:nvPr>
        </p:nvSpPr>
        <p:spPr>
          <a:noFill/>
        </p:spPr>
        <p:txBody>
          <a:bodyPr/>
          <a:lstStyle/>
          <a:p>
            <a:r>
              <a:rPr lang="en-US" dirty="0">
                <a:cs typeface="Arial" charset="0"/>
              </a:rPr>
              <a:t>3-</a:t>
            </a:r>
            <a:fld id="{4E20A99B-2C3A-4BDB-868B-B58218B9F822}" type="slidenum">
              <a:rPr lang="en-US">
                <a:cs typeface="Arial" charset="0"/>
              </a:rPr>
              <a:pPr/>
              <a:t>37</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1524000" y="228600"/>
            <a:ext cx="7315200" cy="1143000"/>
          </a:xfrm>
        </p:spPr>
        <p:txBody>
          <a:bodyPr/>
          <a:lstStyle/>
          <a:p>
            <a:r>
              <a:rPr lang="en-US" sz="3200" dirty="0"/>
              <a:t>SQL for Data Retrieval:</a:t>
            </a:r>
            <a:br>
              <a:rPr lang="en-US" sz="3200" dirty="0"/>
            </a:br>
            <a:r>
              <a:rPr lang="en-US" sz="3600" dirty="0"/>
              <a:t>Sorting the Results</a:t>
            </a:r>
          </a:p>
        </p:txBody>
      </p:sp>
      <p:sp>
        <p:nvSpPr>
          <p:cNvPr id="72706" name="Rectangle 3"/>
          <p:cNvSpPr>
            <a:spLocks noGrp="1" noChangeArrowheads="1"/>
          </p:cNvSpPr>
          <p:nvPr>
            <p:ph idx="1"/>
          </p:nvPr>
        </p:nvSpPr>
        <p:spPr>
          <a:xfrm>
            <a:off x="1447800" y="1600200"/>
            <a:ext cx="7239000" cy="3886200"/>
          </a:xfrm>
        </p:spPr>
        <p:txBody>
          <a:bodyPr/>
          <a:lstStyle/>
          <a:p>
            <a:r>
              <a:rPr lang="en-US" dirty="0"/>
              <a:t>Query results may be </a:t>
            </a:r>
            <a:r>
              <a:rPr lang="en-US" dirty="0">
                <a:solidFill>
                  <a:srgbClr val="FF0000"/>
                </a:solidFill>
              </a:rPr>
              <a:t>sorted</a:t>
            </a:r>
            <a:r>
              <a:rPr lang="en-US" dirty="0"/>
              <a:t> using the ORDER BY clause.</a:t>
            </a:r>
          </a:p>
          <a:p>
            <a:endParaRPr lang="en-US" dirty="0"/>
          </a:p>
          <a:p>
            <a:pPr lvl="2">
              <a:buFontTx/>
              <a:buNone/>
            </a:pPr>
            <a:r>
              <a:rPr lang="en-US" sz="1800" b="1" dirty="0">
                <a:solidFill>
                  <a:srgbClr val="2117E7"/>
                </a:solidFill>
                <a:latin typeface="Courier New" pitchFamily="49" charset="0"/>
              </a:rPr>
              <a:t>SELECT 	*</a:t>
            </a:r>
          </a:p>
          <a:p>
            <a:pPr lvl="2">
              <a:buFontTx/>
              <a:buNone/>
            </a:pPr>
            <a:r>
              <a:rPr lang="en-US" sz="1800" b="1" dirty="0">
                <a:solidFill>
                  <a:srgbClr val="2117E7"/>
                </a:solidFill>
                <a:latin typeface="Courier New" pitchFamily="49" charset="0"/>
              </a:rPr>
              <a:t>FROM 		EMPLOYEE</a:t>
            </a:r>
          </a:p>
          <a:p>
            <a:pPr lvl="2">
              <a:buFontTx/>
              <a:buNone/>
            </a:pPr>
            <a:r>
              <a:rPr lang="en-US" sz="1800" b="1" dirty="0">
                <a:solidFill>
                  <a:srgbClr val="FF0000"/>
                </a:solidFill>
                <a:latin typeface="Courier New" pitchFamily="49" charset="0"/>
              </a:rPr>
              <a:t>ORDER</a:t>
            </a:r>
            <a:r>
              <a:rPr lang="en-US" sz="1800" b="1" dirty="0">
                <a:solidFill>
                  <a:srgbClr val="2117E7"/>
                </a:solidFill>
                <a:latin typeface="Courier New" pitchFamily="49" charset="0"/>
              </a:rPr>
              <a:t> </a:t>
            </a:r>
            <a:r>
              <a:rPr lang="en-US" sz="1800" b="1" dirty="0">
                <a:solidFill>
                  <a:srgbClr val="FF0000"/>
                </a:solidFill>
                <a:latin typeface="Courier New" pitchFamily="49" charset="0"/>
              </a:rPr>
              <a:t>BY</a:t>
            </a:r>
            <a:r>
              <a:rPr lang="en-US" sz="1800" b="1" dirty="0">
                <a:solidFill>
                  <a:srgbClr val="2117E7"/>
                </a:solidFill>
                <a:latin typeface="Courier New" pitchFamily="49" charset="0"/>
              </a:rPr>
              <a:t> 	EmpName;</a:t>
            </a:r>
          </a:p>
        </p:txBody>
      </p:sp>
      <p:sp>
        <p:nvSpPr>
          <p:cNvPr id="72707" name="Slide Number Placeholder 1"/>
          <p:cNvSpPr>
            <a:spLocks noGrp="1"/>
          </p:cNvSpPr>
          <p:nvPr>
            <p:ph type="sldNum" sz="quarter" idx="11"/>
          </p:nvPr>
        </p:nvSpPr>
        <p:spPr>
          <a:noFill/>
        </p:spPr>
        <p:txBody>
          <a:bodyPr/>
          <a:lstStyle/>
          <a:p>
            <a:r>
              <a:rPr lang="en-US" dirty="0">
                <a:cs typeface="Arial" charset="0"/>
              </a:rPr>
              <a:t>3-</a:t>
            </a:r>
            <a:fld id="{55CC7DD0-3541-4AC3-9D5F-42A75AE9B8BF}" type="slidenum">
              <a:rPr lang="en-US">
                <a:cs typeface="Arial" charset="0"/>
              </a:rPr>
              <a:pPr/>
              <a:t>38</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r>
              <a:rPr lang="en-US" sz="3200" dirty="0"/>
              <a:t>SQL for Data Retrieval:</a:t>
            </a:r>
            <a:br>
              <a:rPr lang="en-US" sz="3200" dirty="0"/>
            </a:br>
            <a:r>
              <a:rPr lang="en-US" sz="3600" dirty="0"/>
              <a:t>Built-in SQL Functions</a:t>
            </a:r>
          </a:p>
        </p:txBody>
      </p:sp>
      <p:sp>
        <p:nvSpPr>
          <p:cNvPr id="74754" name="Rectangle 3"/>
          <p:cNvSpPr>
            <a:spLocks noGrp="1" noChangeArrowheads="1"/>
          </p:cNvSpPr>
          <p:nvPr>
            <p:ph idx="1"/>
          </p:nvPr>
        </p:nvSpPr>
        <p:spPr/>
        <p:txBody>
          <a:bodyPr/>
          <a:lstStyle/>
          <a:p>
            <a:pPr>
              <a:lnSpc>
                <a:spcPct val="90000"/>
              </a:lnSpc>
            </a:pPr>
            <a:r>
              <a:rPr lang="en-US" dirty="0"/>
              <a:t>SQL provides several built-in </a:t>
            </a:r>
            <a:r>
              <a:rPr lang="en-US" dirty="0">
                <a:solidFill>
                  <a:srgbClr val="FF0000"/>
                </a:solidFill>
              </a:rPr>
              <a:t>functions</a:t>
            </a:r>
            <a:r>
              <a:rPr lang="en-US" dirty="0"/>
              <a:t>: </a:t>
            </a:r>
          </a:p>
          <a:p>
            <a:pPr lvl="1">
              <a:lnSpc>
                <a:spcPct val="90000"/>
              </a:lnSpc>
            </a:pPr>
            <a:r>
              <a:rPr lang="en-US" dirty="0"/>
              <a:t>COUNT</a:t>
            </a:r>
          </a:p>
          <a:p>
            <a:pPr lvl="2">
              <a:lnSpc>
                <a:spcPct val="90000"/>
              </a:lnSpc>
              <a:buFont typeface="Wingdings" panose="05000000000000000000" pitchFamily="2" charset="2"/>
              <a:buChar char="ü"/>
            </a:pPr>
            <a:r>
              <a:rPr lang="en-US" sz="1600" dirty="0"/>
              <a:t>Counts the number of </a:t>
            </a:r>
            <a:r>
              <a:rPr lang="en-US" sz="1600" dirty="0">
                <a:solidFill>
                  <a:srgbClr val="FF0000"/>
                </a:solidFill>
              </a:rPr>
              <a:t>rows</a:t>
            </a:r>
            <a:r>
              <a:rPr lang="en-US" sz="1600" dirty="0"/>
              <a:t> that match the specified criteria</a:t>
            </a:r>
          </a:p>
          <a:p>
            <a:pPr lvl="3">
              <a:lnSpc>
                <a:spcPct val="90000"/>
              </a:lnSpc>
              <a:buFont typeface="Wingdings" panose="05000000000000000000" pitchFamily="2" charset="2"/>
              <a:buChar char="Ø"/>
            </a:pPr>
            <a:r>
              <a:rPr lang="en-US" altLang="ko-KR" sz="1200" dirty="0"/>
              <a:t>COUNT(*) Count the number of </a:t>
            </a:r>
            <a:r>
              <a:rPr lang="en-US" altLang="ko-KR" sz="1200" dirty="0">
                <a:solidFill>
                  <a:srgbClr val="FF0000"/>
                </a:solidFill>
              </a:rPr>
              <a:t>rows</a:t>
            </a:r>
            <a:r>
              <a:rPr lang="en-US" altLang="ko-KR" sz="1200" dirty="0"/>
              <a:t> in the table</a:t>
            </a:r>
          </a:p>
          <a:p>
            <a:pPr lvl="3">
              <a:lnSpc>
                <a:spcPct val="90000"/>
              </a:lnSpc>
              <a:buFont typeface="Wingdings" panose="05000000000000000000" pitchFamily="2" charset="2"/>
              <a:buChar char="Ø"/>
            </a:pPr>
            <a:r>
              <a:rPr lang="en-US" altLang="ko-KR" sz="1200" dirty="0"/>
              <a:t>COUNT({Name}) Count the number of </a:t>
            </a:r>
            <a:r>
              <a:rPr lang="en-US" altLang="ko-KR" sz="1200" dirty="0">
                <a:solidFill>
                  <a:srgbClr val="FF0000"/>
                </a:solidFill>
              </a:rPr>
              <a:t>rows</a:t>
            </a:r>
            <a:r>
              <a:rPr lang="en-US" altLang="ko-KR" sz="1200" dirty="0"/>
              <a:t> in the table where </a:t>
            </a:r>
            <a:r>
              <a:rPr lang="en-US" altLang="ko-KR" sz="1200" dirty="0">
                <a:solidFill>
                  <a:srgbClr val="00B050"/>
                </a:solidFill>
              </a:rPr>
              <a:t>column</a:t>
            </a:r>
            <a:r>
              <a:rPr lang="en-US" altLang="ko-KR" sz="1200" dirty="0"/>
              <a:t> {Name} IS NOT NULL</a:t>
            </a:r>
            <a:endParaRPr lang="en-US" sz="1200" dirty="0"/>
          </a:p>
          <a:p>
            <a:pPr lvl="1">
              <a:lnSpc>
                <a:spcPct val="90000"/>
              </a:lnSpc>
            </a:pPr>
            <a:r>
              <a:rPr lang="en-US" dirty="0"/>
              <a:t>MIN</a:t>
            </a:r>
          </a:p>
          <a:p>
            <a:pPr lvl="2">
              <a:lnSpc>
                <a:spcPct val="90000"/>
              </a:lnSpc>
              <a:buFont typeface="Wingdings" panose="05000000000000000000" pitchFamily="2" charset="2"/>
              <a:buChar char="ü"/>
            </a:pPr>
            <a:r>
              <a:rPr lang="en-US" sz="2000" dirty="0"/>
              <a:t>Finds the minimum value for a specific </a:t>
            </a:r>
            <a:r>
              <a:rPr lang="en-US" sz="2000" dirty="0">
                <a:solidFill>
                  <a:srgbClr val="FF0000"/>
                </a:solidFill>
              </a:rPr>
              <a:t>column</a:t>
            </a:r>
            <a:r>
              <a:rPr lang="en-US" sz="2000" dirty="0"/>
              <a:t> for those </a:t>
            </a:r>
            <a:r>
              <a:rPr lang="en-US" sz="2000" dirty="0">
                <a:solidFill>
                  <a:srgbClr val="00B050"/>
                </a:solidFill>
              </a:rPr>
              <a:t>rows</a:t>
            </a:r>
            <a:r>
              <a:rPr lang="en-US" sz="2000" dirty="0"/>
              <a:t> matching the criteria</a:t>
            </a:r>
          </a:p>
          <a:p>
            <a:pPr lvl="1">
              <a:lnSpc>
                <a:spcPct val="90000"/>
              </a:lnSpc>
            </a:pPr>
            <a:r>
              <a:rPr lang="en-US" dirty="0"/>
              <a:t>MAX</a:t>
            </a:r>
          </a:p>
          <a:p>
            <a:pPr lvl="2">
              <a:lnSpc>
                <a:spcPct val="90000"/>
              </a:lnSpc>
              <a:buFont typeface="Wingdings" panose="05000000000000000000" pitchFamily="2" charset="2"/>
              <a:buChar char="ü"/>
            </a:pPr>
            <a:r>
              <a:rPr lang="en-US" sz="2000" dirty="0"/>
              <a:t>Finds the maximum value for a specific </a:t>
            </a:r>
            <a:r>
              <a:rPr lang="en-US" sz="2000" dirty="0">
                <a:solidFill>
                  <a:srgbClr val="FF0000"/>
                </a:solidFill>
              </a:rPr>
              <a:t>column</a:t>
            </a:r>
            <a:r>
              <a:rPr lang="en-US" sz="2000" dirty="0"/>
              <a:t> for those </a:t>
            </a:r>
            <a:r>
              <a:rPr lang="en-US" sz="2000" dirty="0">
                <a:solidFill>
                  <a:srgbClr val="00B050"/>
                </a:solidFill>
              </a:rPr>
              <a:t>rows</a:t>
            </a:r>
            <a:r>
              <a:rPr lang="en-US" sz="2000" dirty="0"/>
              <a:t> matching the criteria</a:t>
            </a:r>
          </a:p>
        </p:txBody>
      </p:sp>
      <p:sp>
        <p:nvSpPr>
          <p:cNvPr id="74755" name="Slide Number Placeholder 1"/>
          <p:cNvSpPr>
            <a:spLocks noGrp="1"/>
          </p:cNvSpPr>
          <p:nvPr>
            <p:ph type="sldNum" sz="quarter" idx="11"/>
          </p:nvPr>
        </p:nvSpPr>
        <p:spPr>
          <a:noFill/>
        </p:spPr>
        <p:txBody>
          <a:bodyPr/>
          <a:lstStyle/>
          <a:p>
            <a:r>
              <a:rPr lang="en-US" dirty="0">
                <a:cs typeface="Arial" charset="0"/>
              </a:rPr>
              <a:t>3-</a:t>
            </a:r>
            <a:fld id="{81E46DC2-EF70-4BBA-840B-13F9E8901D4D}" type="slidenum">
              <a:rPr lang="en-US">
                <a:cs typeface="Arial" charset="0"/>
              </a:rPr>
              <a:pPr/>
              <a:t>39</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dirty="0"/>
              <a:t>Structured Query Language</a:t>
            </a:r>
          </a:p>
        </p:txBody>
      </p:sp>
      <p:sp>
        <p:nvSpPr>
          <p:cNvPr id="21506" name="Rectangle 3"/>
          <p:cNvSpPr>
            <a:spLocks noGrp="1" noChangeArrowheads="1"/>
          </p:cNvSpPr>
          <p:nvPr>
            <p:ph idx="1"/>
          </p:nvPr>
        </p:nvSpPr>
        <p:spPr/>
        <p:txBody>
          <a:bodyPr/>
          <a:lstStyle/>
          <a:p>
            <a:r>
              <a:rPr lang="en-US" b="1" dirty="0"/>
              <a:t>Structured Query Language</a:t>
            </a:r>
          </a:p>
          <a:p>
            <a:pPr lvl="1"/>
            <a:r>
              <a:rPr lang="en-US" dirty="0"/>
              <a:t>Acronym: SQL</a:t>
            </a:r>
          </a:p>
          <a:p>
            <a:pPr lvl="1"/>
            <a:r>
              <a:rPr lang="en-US" dirty="0"/>
              <a:t>Pronounced as “S-Q-L” [“Ess-Que-El”]</a:t>
            </a:r>
          </a:p>
          <a:p>
            <a:pPr lvl="1"/>
            <a:r>
              <a:rPr lang="en-US" dirty="0"/>
              <a:t>Originally developed by IBM as the </a:t>
            </a:r>
            <a:r>
              <a:rPr lang="en-US" dirty="0">
                <a:solidFill>
                  <a:srgbClr val="FF0000"/>
                </a:solidFill>
              </a:rPr>
              <a:t>SEQUEL</a:t>
            </a:r>
            <a:r>
              <a:rPr lang="en-US" dirty="0"/>
              <a:t> language in the 1970s</a:t>
            </a:r>
          </a:p>
          <a:p>
            <a:pPr lvl="1"/>
            <a:r>
              <a:rPr lang="en-US" dirty="0"/>
              <a:t>SQL-92 is an ANSI national standard adopted in 19</a:t>
            </a:r>
            <a:r>
              <a:rPr lang="en-US" dirty="0">
                <a:solidFill>
                  <a:srgbClr val="FF0000"/>
                </a:solidFill>
              </a:rPr>
              <a:t>92</a:t>
            </a:r>
            <a:r>
              <a:rPr lang="en-US" dirty="0"/>
              <a:t>.</a:t>
            </a:r>
          </a:p>
          <a:p>
            <a:pPr lvl="1"/>
            <a:r>
              <a:rPr lang="en-US" dirty="0"/>
              <a:t>SQL:20</a:t>
            </a:r>
            <a:r>
              <a:rPr lang="en-US" dirty="0">
                <a:solidFill>
                  <a:srgbClr val="FF0000"/>
                </a:solidFill>
              </a:rPr>
              <a:t>11</a:t>
            </a:r>
            <a:r>
              <a:rPr lang="en-US" dirty="0"/>
              <a:t> is current standard.</a:t>
            </a:r>
          </a:p>
        </p:txBody>
      </p:sp>
      <p:sp>
        <p:nvSpPr>
          <p:cNvPr id="21507" name="Slide Number Placeholder 1"/>
          <p:cNvSpPr>
            <a:spLocks noGrp="1"/>
          </p:cNvSpPr>
          <p:nvPr>
            <p:ph type="sldNum" sz="quarter" idx="11"/>
          </p:nvPr>
        </p:nvSpPr>
        <p:spPr>
          <a:noFill/>
        </p:spPr>
        <p:txBody>
          <a:bodyPr/>
          <a:lstStyle/>
          <a:p>
            <a:r>
              <a:rPr lang="en-US" dirty="0">
                <a:cs typeface="Arial" charset="0"/>
              </a:rPr>
              <a:t>3-</a:t>
            </a:r>
            <a:fld id="{04129CB9-481F-491B-A6A9-7CAF302DBDFE}" type="slidenum">
              <a:rPr lang="en-US">
                <a:cs typeface="Arial" charset="0"/>
              </a:rPr>
              <a:pPr/>
              <a:t>4</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extLst>
      <p:ext uri="{BB962C8B-B14F-4D97-AF65-F5344CB8AC3E}">
        <p14:creationId xmlns:p14="http://schemas.microsoft.com/office/powerpoint/2010/main" val="997424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r>
              <a:rPr lang="en-US" sz="3200" dirty="0"/>
              <a:t>SQL for Data Retrieval:</a:t>
            </a:r>
            <a:br>
              <a:rPr lang="en-US" sz="3200" dirty="0"/>
            </a:br>
            <a:r>
              <a:rPr lang="en-US" sz="3200" dirty="0"/>
              <a:t>Built-in SQL Functions (Cont’d)</a:t>
            </a:r>
          </a:p>
        </p:txBody>
      </p:sp>
      <p:sp>
        <p:nvSpPr>
          <p:cNvPr id="76802" name="Rectangle 3"/>
          <p:cNvSpPr>
            <a:spLocks noGrp="1" noChangeArrowheads="1"/>
          </p:cNvSpPr>
          <p:nvPr>
            <p:ph idx="1"/>
          </p:nvPr>
        </p:nvSpPr>
        <p:spPr/>
        <p:txBody>
          <a:bodyPr/>
          <a:lstStyle/>
          <a:p>
            <a:r>
              <a:rPr lang="en-US" dirty="0"/>
              <a:t>SUM</a:t>
            </a:r>
          </a:p>
          <a:p>
            <a:pPr lvl="1"/>
            <a:r>
              <a:rPr lang="en-US" dirty="0"/>
              <a:t>Calculates the sum for a specific </a:t>
            </a:r>
            <a:r>
              <a:rPr lang="en-US" dirty="0">
                <a:solidFill>
                  <a:srgbClr val="FF0000"/>
                </a:solidFill>
              </a:rPr>
              <a:t>column</a:t>
            </a:r>
            <a:r>
              <a:rPr lang="en-US" dirty="0"/>
              <a:t> for those </a:t>
            </a:r>
            <a:r>
              <a:rPr lang="en-US" dirty="0">
                <a:solidFill>
                  <a:srgbClr val="00B050"/>
                </a:solidFill>
              </a:rPr>
              <a:t>rows</a:t>
            </a:r>
            <a:r>
              <a:rPr lang="en-US" dirty="0"/>
              <a:t> matching the criteria</a:t>
            </a:r>
          </a:p>
          <a:p>
            <a:r>
              <a:rPr lang="en-US" dirty="0"/>
              <a:t>AVG</a:t>
            </a:r>
          </a:p>
          <a:p>
            <a:pPr lvl="1"/>
            <a:r>
              <a:rPr lang="en-US" dirty="0"/>
              <a:t>Calculates the numerical average of a specific </a:t>
            </a:r>
            <a:r>
              <a:rPr lang="en-US" dirty="0">
                <a:solidFill>
                  <a:srgbClr val="FF0000"/>
                </a:solidFill>
              </a:rPr>
              <a:t>column</a:t>
            </a:r>
            <a:r>
              <a:rPr lang="en-US" dirty="0"/>
              <a:t> for those </a:t>
            </a:r>
            <a:r>
              <a:rPr lang="en-US" dirty="0">
                <a:solidFill>
                  <a:srgbClr val="00B050"/>
                </a:solidFill>
              </a:rPr>
              <a:t>rows</a:t>
            </a:r>
            <a:r>
              <a:rPr lang="en-US" dirty="0"/>
              <a:t> matching the criteria</a:t>
            </a:r>
          </a:p>
          <a:p>
            <a:endParaRPr lang="en-US" dirty="0"/>
          </a:p>
        </p:txBody>
      </p:sp>
      <p:sp>
        <p:nvSpPr>
          <p:cNvPr id="76803" name="Slide Number Placeholder 1"/>
          <p:cNvSpPr>
            <a:spLocks noGrp="1"/>
          </p:cNvSpPr>
          <p:nvPr>
            <p:ph type="sldNum" sz="quarter" idx="11"/>
          </p:nvPr>
        </p:nvSpPr>
        <p:spPr>
          <a:noFill/>
        </p:spPr>
        <p:txBody>
          <a:bodyPr/>
          <a:lstStyle/>
          <a:p>
            <a:r>
              <a:rPr lang="en-US" dirty="0">
                <a:cs typeface="Arial" charset="0"/>
              </a:rPr>
              <a:t>3-</a:t>
            </a:r>
            <a:fld id="{BC9A631F-F466-4699-92E4-B5A98ED0EDC7}" type="slidenum">
              <a:rPr lang="en-US">
                <a:cs typeface="Arial" charset="0"/>
              </a:rPr>
              <a:pPr/>
              <a:t>40</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1447800" y="228600"/>
            <a:ext cx="7467600" cy="1143000"/>
          </a:xfrm>
        </p:spPr>
        <p:txBody>
          <a:bodyPr/>
          <a:lstStyle/>
          <a:p>
            <a:r>
              <a:rPr lang="en-US" sz="3200" dirty="0"/>
              <a:t>SQL for Data Retrieval:</a:t>
            </a:r>
            <a:br>
              <a:rPr lang="en-US" sz="3200" dirty="0"/>
            </a:br>
            <a:r>
              <a:rPr lang="en-US" sz="3600" dirty="0"/>
              <a:t>Built-in Function Examples</a:t>
            </a:r>
          </a:p>
        </p:txBody>
      </p:sp>
      <p:sp>
        <p:nvSpPr>
          <p:cNvPr id="78850" name="Rectangle 3"/>
          <p:cNvSpPr>
            <a:spLocks noGrp="1" noChangeArrowheads="1"/>
          </p:cNvSpPr>
          <p:nvPr>
            <p:ph idx="1"/>
          </p:nvPr>
        </p:nvSpPr>
        <p:spPr>
          <a:xfrm>
            <a:off x="1447800" y="1920875"/>
            <a:ext cx="7164388" cy="4087813"/>
          </a:xfrm>
        </p:spPr>
        <p:txBody>
          <a:bodyPr/>
          <a:lstStyle/>
          <a:p>
            <a:pPr lvl="2">
              <a:buFontTx/>
              <a:buNone/>
            </a:pPr>
            <a:r>
              <a:rPr lang="en-US" sz="1800" b="1" dirty="0">
                <a:solidFill>
                  <a:srgbClr val="2117E7"/>
                </a:solidFill>
                <a:latin typeface="Courier New" pitchFamily="49" charset="0"/>
              </a:rPr>
              <a:t>SELECT </a:t>
            </a:r>
            <a:r>
              <a:rPr lang="en-US" sz="1800" b="1" dirty="0">
                <a:solidFill>
                  <a:srgbClr val="FF0000"/>
                </a:solidFill>
                <a:latin typeface="Courier New" pitchFamily="49" charset="0"/>
              </a:rPr>
              <a:t>COUNT</a:t>
            </a:r>
            <a:r>
              <a:rPr lang="en-US" sz="1800" b="1" dirty="0">
                <a:solidFill>
                  <a:srgbClr val="2117E7"/>
                </a:solidFill>
                <a:latin typeface="Courier New" pitchFamily="49" charset="0"/>
              </a:rPr>
              <a:t>(DeptID)</a:t>
            </a:r>
          </a:p>
          <a:p>
            <a:pPr lvl="2">
              <a:buFontTx/>
              <a:buNone/>
            </a:pPr>
            <a:r>
              <a:rPr lang="en-US" sz="1800" b="1" dirty="0">
                <a:solidFill>
                  <a:srgbClr val="2117E7"/>
                </a:solidFill>
                <a:latin typeface="Courier New" pitchFamily="49" charset="0"/>
              </a:rPr>
              <a:t>FROM 	EMPLOYEE;</a:t>
            </a:r>
          </a:p>
          <a:p>
            <a:pPr lvl="2">
              <a:buFontTx/>
              <a:buNone/>
            </a:pPr>
            <a:endParaRPr lang="en-US" sz="1800" b="1" dirty="0">
              <a:solidFill>
                <a:srgbClr val="2117E7"/>
              </a:solidFill>
              <a:latin typeface="Courier New" pitchFamily="49" charset="0"/>
            </a:endParaRPr>
          </a:p>
          <a:p>
            <a:pPr lvl="2">
              <a:buFontTx/>
              <a:buNone/>
            </a:pPr>
            <a:endParaRPr lang="en-US" sz="1800" b="1" dirty="0">
              <a:solidFill>
                <a:srgbClr val="2117E7"/>
              </a:solidFill>
              <a:latin typeface="Courier New" pitchFamily="49" charset="0"/>
            </a:endParaRPr>
          </a:p>
          <a:p>
            <a:pPr lvl="2">
              <a:buFontTx/>
              <a:buNone/>
            </a:pPr>
            <a:endParaRPr lang="en-US" sz="1800" b="1" dirty="0">
              <a:solidFill>
                <a:srgbClr val="2117E7"/>
              </a:solidFill>
              <a:latin typeface="Courier New" pitchFamily="49" charset="0"/>
            </a:endParaRPr>
          </a:p>
          <a:p>
            <a:pPr lvl="2">
              <a:buFontTx/>
              <a:buNone/>
            </a:pPr>
            <a:r>
              <a:rPr lang="en-US" sz="1800" b="1" dirty="0">
                <a:solidFill>
                  <a:srgbClr val="2117E7"/>
                </a:solidFill>
                <a:latin typeface="Courier New" pitchFamily="49" charset="0"/>
              </a:rPr>
              <a:t>SELECT MIN(Hours) </a:t>
            </a:r>
            <a:r>
              <a:rPr lang="en-US" sz="1800" b="1" dirty="0">
                <a:solidFill>
                  <a:srgbClr val="00B050"/>
                </a:solidFill>
                <a:latin typeface="Courier New" pitchFamily="49" charset="0"/>
              </a:rPr>
              <a:t>AS</a:t>
            </a:r>
            <a:r>
              <a:rPr lang="en-US" sz="1800" b="1" dirty="0">
                <a:solidFill>
                  <a:srgbClr val="2117E7"/>
                </a:solidFill>
                <a:latin typeface="Courier New" pitchFamily="49" charset="0"/>
              </a:rPr>
              <a:t> MinimumHours,</a:t>
            </a:r>
          </a:p>
          <a:p>
            <a:pPr lvl="2">
              <a:buFontTx/>
              <a:buNone/>
            </a:pPr>
            <a:r>
              <a:rPr lang="en-US" sz="1800" b="1" dirty="0">
                <a:solidFill>
                  <a:srgbClr val="2117E7"/>
                </a:solidFill>
                <a:latin typeface="Courier New" pitchFamily="49" charset="0"/>
              </a:rPr>
              <a:t>		MAX(Hours) </a:t>
            </a:r>
            <a:r>
              <a:rPr lang="en-US" sz="1800" b="1" dirty="0">
                <a:solidFill>
                  <a:srgbClr val="00B050"/>
                </a:solidFill>
                <a:latin typeface="Courier New" pitchFamily="49" charset="0"/>
              </a:rPr>
              <a:t>AS</a:t>
            </a:r>
            <a:r>
              <a:rPr lang="en-US" sz="1800" b="1" dirty="0">
                <a:solidFill>
                  <a:srgbClr val="2117E7"/>
                </a:solidFill>
                <a:latin typeface="Courier New" pitchFamily="49" charset="0"/>
              </a:rPr>
              <a:t> MaximumHours,</a:t>
            </a:r>
          </a:p>
          <a:p>
            <a:pPr lvl="2">
              <a:buFontTx/>
              <a:buNone/>
            </a:pPr>
            <a:r>
              <a:rPr lang="en-US" sz="1800" b="1" dirty="0">
                <a:solidFill>
                  <a:srgbClr val="2117E7"/>
                </a:solidFill>
                <a:latin typeface="Courier New" pitchFamily="49" charset="0"/>
              </a:rPr>
              <a:t>		AVG(Hours) </a:t>
            </a:r>
            <a:r>
              <a:rPr lang="en-US" sz="1800" b="1" dirty="0">
                <a:solidFill>
                  <a:srgbClr val="00B050"/>
                </a:solidFill>
                <a:latin typeface="Courier New" pitchFamily="49" charset="0"/>
              </a:rPr>
              <a:t>AS</a:t>
            </a:r>
            <a:r>
              <a:rPr lang="en-US" sz="1800" b="1" dirty="0">
                <a:solidFill>
                  <a:srgbClr val="2117E7"/>
                </a:solidFill>
                <a:latin typeface="Courier New" pitchFamily="49" charset="0"/>
              </a:rPr>
              <a:t> AverageHours</a:t>
            </a:r>
          </a:p>
          <a:p>
            <a:pPr lvl="2">
              <a:buFontTx/>
              <a:buNone/>
            </a:pPr>
            <a:r>
              <a:rPr lang="en-US" sz="1800" b="1" dirty="0">
                <a:solidFill>
                  <a:srgbClr val="2117E7"/>
                </a:solidFill>
                <a:latin typeface="Courier New" pitchFamily="49" charset="0"/>
              </a:rPr>
              <a:t>FROM 	PROJECT</a:t>
            </a:r>
          </a:p>
          <a:p>
            <a:pPr lvl="2">
              <a:buFontTx/>
              <a:buNone/>
            </a:pPr>
            <a:r>
              <a:rPr lang="en-US" sz="1800" b="1" dirty="0">
                <a:solidFill>
                  <a:srgbClr val="2117E7"/>
                </a:solidFill>
                <a:latin typeface="Courier New" pitchFamily="49" charset="0"/>
              </a:rPr>
              <a:t>WHERE 	ProjID &gt; 7;</a:t>
            </a:r>
          </a:p>
          <a:p>
            <a:pPr lvl="2">
              <a:buFontTx/>
              <a:buNone/>
            </a:pPr>
            <a:endParaRPr lang="en-US" sz="1800" b="1" dirty="0">
              <a:solidFill>
                <a:srgbClr val="CC99FF"/>
              </a:solidFill>
              <a:latin typeface="Courier New" pitchFamily="49" charset="0"/>
            </a:endParaRPr>
          </a:p>
          <a:p>
            <a:pPr lvl="2">
              <a:buFontTx/>
              <a:buNone/>
            </a:pPr>
            <a:endParaRPr lang="en-US" dirty="0"/>
          </a:p>
          <a:p>
            <a:pPr lvl="2">
              <a:buFontTx/>
              <a:buNone/>
            </a:pPr>
            <a:endParaRPr lang="en-US" dirty="0"/>
          </a:p>
        </p:txBody>
      </p:sp>
      <p:sp>
        <p:nvSpPr>
          <p:cNvPr id="78851" name="Slide Number Placeholder 1"/>
          <p:cNvSpPr>
            <a:spLocks noGrp="1"/>
          </p:cNvSpPr>
          <p:nvPr>
            <p:ph type="sldNum" sz="quarter" idx="11"/>
          </p:nvPr>
        </p:nvSpPr>
        <p:spPr>
          <a:noFill/>
        </p:spPr>
        <p:txBody>
          <a:bodyPr/>
          <a:lstStyle/>
          <a:p>
            <a:r>
              <a:rPr lang="en-US" dirty="0">
                <a:cs typeface="Arial" charset="0"/>
              </a:rPr>
              <a:t>3-</a:t>
            </a:r>
            <a:fld id="{EB0AD8FC-D84C-4449-A4FA-481CD056F080}" type="slidenum">
              <a:rPr lang="en-US">
                <a:cs typeface="Arial" charset="0"/>
              </a:rPr>
              <a:pPr/>
              <a:t>41</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dirty="0"/>
              <a:t>KROENKE and AUER - DATABASE CONCEPTS (7th Edition, Global Edition)                                      Copyright © 2015 Pearson Education, Ltd.</a:t>
            </a:r>
            <a:endParaRPr lang="en-US" dirty="0"/>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188" y="1905000"/>
            <a:ext cx="2286000" cy="838200"/>
          </a:xfrm>
          <a:prstGeom prst="rect">
            <a:avLst/>
          </a:prstGeom>
        </p:spPr>
      </p:pic>
      <p:graphicFrame>
        <p:nvGraphicFramePr>
          <p:cNvPr id="4" name="표 3"/>
          <p:cNvGraphicFramePr>
            <a:graphicFrameLocks noGrp="1"/>
          </p:cNvGraphicFramePr>
          <p:nvPr>
            <p:extLst>
              <p:ext uri="{D42A27DB-BD31-4B8C-83A1-F6EECF244321}">
                <p14:modId xmlns:p14="http://schemas.microsoft.com/office/powerpoint/2010/main" val="2534139075"/>
              </p:ext>
            </p:extLst>
          </p:nvPr>
        </p:nvGraphicFramePr>
        <p:xfrm>
          <a:off x="3505201" y="5547360"/>
          <a:ext cx="5106989" cy="548640"/>
        </p:xfrm>
        <a:graphic>
          <a:graphicData uri="http://schemas.openxmlformats.org/drawingml/2006/table">
            <a:tbl>
              <a:tblPr firstRow="1" bandRow="1">
                <a:tableStyleId>{21E4AEA4-8DFA-4A89-87EB-49C32662AFE0}</a:tableStyleId>
              </a:tblPr>
              <a:tblGrid>
                <a:gridCol w="457199">
                  <a:extLst>
                    <a:ext uri="{9D8B030D-6E8A-4147-A177-3AD203B41FA5}">
                      <a16:colId xmlns:a16="http://schemas.microsoft.com/office/drawing/2014/main" val="4223148843"/>
                    </a:ext>
                  </a:extLst>
                </a:gridCol>
                <a:gridCol w="1549930">
                  <a:extLst>
                    <a:ext uri="{9D8B030D-6E8A-4147-A177-3AD203B41FA5}">
                      <a16:colId xmlns:a16="http://schemas.microsoft.com/office/drawing/2014/main" val="2970466830"/>
                    </a:ext>
                  </a:extLst>
                </a:gridCol>
                <a:gridCol w="1549930">
                  <a:extLst>
                    <a:ext uri="{9D8B030D-6E8A-4147-A177-3AD203B41FA5}">
                      <a16:colId xmlns:a16="http://schemas.microsoft.com/office/drawing/2014/main" val="3933476503"/>
                    </a:ext>
                  </a:extLst>
                </a:gridCol>
                <a:gridCol w="1549930">
                  <a:extLst>
                    <a:ext uri="{9D8B030D-6E8A-4147-A177-3AD203B41FA5}">
                      <a16:colId xmlns:a16="http://schemas.microsoft.com/office/drawing/2014/main" val="3578273707"/>
                    </a:ext>
                  </a:extLst>
                </a:gridCol>
              </a:tblGrid>
              <a:tr h="261938">
                <a:tc>
                  <a:txBody>
                    <a:bodyPr/>
                    <a:lstStyle/>
                    <a:p>
                      <a:pPr algn="ctr" latinLnBrk="1"/>
                      <a:endParaRPr lang="ko-KR" altLang="en-US" sz="1200" dirty="0"/>
                    </a:p>
                  </a:txBody>
                  <a:tcPr/>
                </a:tc>
                <a:tc>
                  <a:txBody>
                    <a:bodyPr/>
                    <a:lstStyle/>
                    <a:p>
                      <a:pPr algn="ctr" latinLnBrk="1"/>
                      <a:r>
                        <a:rPr lang="en-US" altLang="ko-KR" sz="1200" dirty="0" err="1"/>
                        <a:t>MinimumHours</a:t>
                      </a:r>
                      <a:endParaRPr lang="ko-KR" altLang="en-US" sz="1200" dirty="0"/>
                    </a:p>
                  </a:txBody>
                  <a:tcPr/>
                </a:tc>
                <a:tc>
                  <a:txBody>
                    <a:bodyPr/>
                    <a:lstStyle/>
                    <a:p>
                      <a:pPr algn="ctr" latinLnBrk="1"/>
                      <a:r>
                        <a:rPr lang="en-US" altLang="ko-KR" sz="1200" dirty="0" err="1"/>
                        <a:t>MaximumHours</a:t>
                      </a:r>
                      <a:endParaRPr lang="ko-KR" altLang="en-US" sz="1200" dirty="0"/>
                    </a:p>
                  </a:txBody>
                  <a:tcPr/>
                </a:tc>
                <a:tc>
                  <a:txBody>
                    <a:bodyPr/>
                    <a:lstStyle/>
                    <a:p>
                      <a:pPr algn="ctr" latinLnBrk="1"/>
                      <a:r>
                        <a:rPr lang="en-US" altLang="ko-KR" sz="1200" dirty="0" err="1"/>
                        <a:t>AverageHours</a:t>
                      </a:r>
                      <a:endParaRPr lang="ko-KR" altLang="en-US" sz="1200" dirty="0"/>
                    </a:p>
                  </a:txBody>
                  <a:tcPr/>
                </a:tc>
                <a:extLst>
                  <a:ext uri="{0D108BD9-81ED-4DB2-BD59-A6C34878D82A}">
                    <a16:rowId xmlns:a16="http://schemas.microsoft.com/office/drawing/2014/main" val="3108902078"/>
                  </a:ext>
                </a:extLst>
              </a:tr>
              <a:tr h="261938">
                <a:tc>
                  <a:txBody>
                    <a:bodyPr/>
                    <a:lstStyle/>
                    <a:p>
                      <a:pPr algn="ctr" latinLnBrk="1"/>
                      <a:r>
                        <a:rPr lang="en-US" altLang="ko-KR" sz="1200" dirty="0"/>
                        <a:t>1</a:t>
                      </a:r>
                      <a:endParaRPr lang="ko-KR" altLang="en-US" sz="1200" dirty="0"/>
                    </a:p>
                  </a:txBody>
                  <a:tcPr/>
                </a:tc>
                <a:tc>
                  <a:txBody>
                    <a:bodyPr/>
                    <a:lstStyle/>
                    <a:p>
                      <a:pPr algn="ctr" latinLnBrk="1"/>
                      <a:r>
                        <a:rPr lang="en-US" altLang="ko-KR" sz="1200" dirty="0"/>
                        <a:t>120.00</a:t>
                      </a:r>
                      <a:endParaRPr lang="ko-KR" altLang="en-US" sz="1200" dirty="0"/>
                    </a:p>
                  </a:txBody>
                  <a:tcPr/>
                </a:tc>
                <a:tc>
                  <a:txBody>
                    <a:bodyPr/>
                    <a:lstStyle/>
                    <a:p>
                      <a:pPr algn="ctr" latinLnBrk="1"/>
                      <a:r>
                        <a:rPr lang="en-US" altLang="ko-KR" sz="1200" dirty="0"/>
                        <a:t>145.00</a:t>
                      </a:r>
                      <a:endParaRPr lang="ko-KR" altLang="en-US" sz="1200" dirty="0"/>
                    </a:p>
                  </a:txBody>
                  <a:tcPr/>
                </a:tc>
                <a:tc>
                  <a:txBody>
                    <a:bodyPr/>
                    <a:lstStyle/>
                    <a:p>
                      <a:pPr algn="ctr" latinLnBrk="1"/>
                      <a:r>
                        <a:rPr lang="en-US" altLang="ko-KR" sz="1200" dirty="0"/>
                        <a:t>132.50</a:t>
                      </a:r>
                      <a:endParaRPr lang="ko-KR" altLang="en-US" sz="1200" dirty="0"/>
                    </a:p>
                  </a:txBody>
                  <a:tcPr/>
                </a:tc>
                <a:extLst>
                  <a:ext uri="{0D108BD9-81ED-4DB2-BD59-A6C34878D82A}">
                    <a16:rowId xmlns:a16="http://schemas.microsoft.com/office/drawing/2014/main" val="262390816"/>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p:txBody>
          <a:bodyPr/>
          <a:lstStyle/>
          <a:p>
            <a:r>
              <a:rPr lang="en-US" sz="3200" dirty="0"/>
              <a:t>SQL for Data Retrieval:</a:t>
            </a:r>
            <a:br>
              <a:rPr lang="en-US" sz="3200" dirty="0"/>
            </a:br>
            <a:r>
              <a:rPr lang="en-US" sz="3600" dirty="0"/>
              <a:t>Providing Subtotals: GROUP BY</a:t>
            </a:r>
          </a:p>
        </p:txBody>
      </p:sp>
      <p:sp>
        <p:nvSpPr>
          <p:cNvPr id="80898" name="Rectangle 3"/>
          <p:cNvSpPr>
            <a:spLocks noGrp="1" noChangeArrowheads="1"/>
          </p:cNvSpPr>
          <p:nvPr>
            <p:ph idx="1"/>
          </p:nvPr>
        </p:nvSpPr>
        <p:spPr/>
        <p:txBody>
          <a:bodyPr/>
          <a:lstStyle/>
          <a:p>
            <a:r>
              <a:rPr lang="en-US" dirty="0">
                <a:solidFill>
                  <a:srgbClr val="FF0000"/>
                </a:solidFill>
              </a:rPr>
              <a:t>Subtotals</a:t>
            </a:r>
            <a:r>
              <a:rPr lang="en-US" dirty="0"/>
              <a:t> may be calculated by using the </a:t>
            </a:r>
            <a:r>
              <a:rPr lang="en-US" dirty="0">
                <a:solidFill>
                  <a:srgbClr val="00B050"/>
                </a:solidFill>
              </a:rPr>
              <a:t>GROUP BY </a:t>
            </a:r>
            <a:r>
              <a:rPr lang="en-US" dirty="0"/>
              <a:t>clause.</a:t>
            </a:r>
          </a:p>
          <a:p>
            <a:r>
              <a:rPr lang="en-US" dirty="0"/>
              <a:t>The </a:t>
            </a:r>
            <a:r>
              <a:rPr lang="en-US" dirty="0">
                <a:solidFill>
                  <a:srgbClr val="00B0F0"/>
                </a:solidFill>
              </a:rPr>
              <a:t>HAVING</a:t>
            </a:r>
            <a:r>
              <a:rPr lang="en-US" dirty="0"/>
              <a:t> clause may be used to </a:t>
            </a:r>
            <a:r>
              <a:rPr lang="en-US" dirty="0">
                <a:solidFill>
                  <a:srgbClr val="C00000"/>
                </a:solidFill>
              </a:rPr>
              <a:t>restrict</a:t>
            </a:r>
            <a:r>
              <a:rPr lang="en-US" dirty="0">
                <a:solidFill>
                  <a:srgbClr val="00B050"/>
                </a:solidFill>
              </a:rPr>
              <a:t> </a:t>
            </a:r>
            <a:r>
              <a:rPr lang="en-US" dirty="0"/>
              <a:t>which </a:t>
            </a:r>
            <a:r>
              <a:rPr lang="en-US" dirty="0">
                <a:solidFill>
                  <a:srgbClr val="00B050"/>
                </a:solidFill>
              </a:rPr>
              <a:t>group</a:t>
            </a:r>
            <a:r>
              <a:rPr lang="en-US" dirty="0"/>
              <a:t> is displayed.</a:t>
            </a:r>
          </a:p>
          <a:p>
            <a:pPr lvl="1">
              <a:buFontTx/>
              <a:buNone/>
            </a:pPr>
            <a:r>
              <a:rPr lang="en-US" sz="2000" b="1" dirty="0">
                <a:latin typeface="Courier New" pitchFamily="49" charset="0"/>
              </a:rPr>
              <a:t>		</a:t>
            </a:r>
          </a:p>
          <a:p>
            <a:pPr lvl="1">
              <a:buFontTx/>
              <a:buNone/>
            </a:pPr>
            <a:r>
              <a:rPr lang="en-US" sz="2000" b="1" dirty="0">
                <a:latin typeface="Courier New" pitchFamily="49" charset="0"/>
              </a:rPr>
              <a:t>		</a:t>
            </a:r>
            <a:r>
              <a:rPr lang="en-US" sz="2000" b="1" dirty="0">
                <a:solidFill>
                  <a:srgbClr val="2117E7"/>
                </a:solidFill>
                <a:latin typeface="Courier New" pitchFamily="49" charset="0"/>
              </a:rPr>
              <a:t>SELECT 	Department,</a:t>
            </a:r>
          </a:p>
          <a:p>
            <a:pPr lvl="2">
              <a:buFontTx/>
              <a:buNone/>
            </a:pPr>
            <a:r>
              <a:rPr lang="en-US" sz="1800" b="1" dirty="0">
                <a:solidFill>
                  <a:srgbClr val="2117E7"/>
                </a:solidFill>
                <a:latin typeface="Courier New" pitchFamily="49" charset="0"/>
              </a:rPr>
              <a:t>			COUNT(*) AS NumOfEmployees</a:t>
            </a:r>
          </a:p>
          <a:p>
            <a:pPr lvl="2">
              <a:buFontTx/>
              <a:buNone/>
            </a:pPr>
            <a:r>
              <a:rPr lang="en-US" sz="1800" b="1" dirty="0">
                <a:solidFill>
                  <a:srgbClr val="2117E7"/>
                </a:solidFill>
                <a:latin typeface="Courier New" pitchFamily="49" charset="0"/>
              </a:rPr>
              <a:t>FROM 		EMPLOYEE</a:t>
            </a:r>
          </a:p>
          <a:p>
            <a:pPr lvl="2">
              <a:buFontTx/>
              <a:buNone/>
            </a:pPr>
            <a:r>
              <a:rPr lang="en-US" sz="1800" b="1" dirty="0">
                <a:solidFill>
                  <a:srgbClr val="00B050"/>
                </a:solidFill>
                <a:latin typeface="Courier New" pitchFamily="49" charset="0"/>
              </a:rPr>
              <a:t>GROUP BY </a:t>
            </a:r>
            <a:r>
              <a:rPr lang="en-US" sz="1800" b="1" dirty="0">
                <a:solidFill>
                  <a:srgbClr val="2117E7"/>
                </a:solidFill>
                <a:latin typeface="Courier New" pitchFamily="49" charset="0"/>
              </a:rPr>
              <a:t>	Department</a:t>
            </a:r>
          </a:p>
          <a:p>
            <a:pPr lvl="2">
              <a:buFontTx/>
              <a:buNone/>
            </a:pPr>
            <a:r>
              <a:rPr lang="en-US" sz="1800" b="1" dirty="0">
                <a:solidFill>
                  <a:srgbClr val="00B0F0"/>
                </a:solidFill>
                <a:latin typeface="Courier New" pitchFamily="49" charset="0"/>
              </a:rPr>
              <a:t>HAVING</a:t>
            </a:r>
            <a:r>
              <a:rPr lang="en-US" sz="1800" b="1" dirty="0">
                <a:solidFill>
                  <a:srgbClr val="00B050"/>
                </a:solidFill>
                <a:latin typeface="Courier New" pitchFamily="49" charset="0"/>
              </a:rPr>
              <a:t> </a:t>
            </a:r>
            <a:r>
              <a:rPr lang="en-US" sz="1800" b="1" dirty="0">
                <a:solidFill>
                  <a:srgbClr val="2117E7"/>
                </a:solidFill>
                <a:latin typeface="Courier New" pitchFamily="49" charset="0"/>
              </a:rPr>
              <a:t>	COUNT(*) &gt; 1;</a:t>
            </a:r>
          </a:p>
        </p:txBody>
      </p:sp>
      <p:sp>
        <p:nvSpPr>
          <p:cNvPr id="80899" name="Slide Number Placeholder 1"/>
          <p:cNvSpPr>
            <a:spLocks noGrp="1"/>
          </p:cNvSpPr>
          <p:nvPr>
            <p:ph type="sldNum" sz="quarter" idx="11"/>
          </p:nvPr>
        </p:nvSpPr>
        <p:spPr>
          <a:noFill/>
        </p:spPr>
        <p:txBody>
          <a:bodyPr/>
          <a:lstStyle/>
          <a:p>
            <a:r>
              <a:rPr lang="en-US" dirty="0">
                <a:cs typeface="Arial" charset="0"/>
              </a:rPr>
              <a:t>3-</a:t>
            </a:r>
            <a:fld id="{B3E270DB-3652-4CCC-BF4E-C15040F21D9D}" type="slidenum">
              <a:rPr lang="en-US">
                <a:cs typeface="Arial" charset="0"/>
              </a:rPr>
              <a:pPr/>
              <a:t>42</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p:txBody>
          <a:bodyPr/>
          <a:lstStyle/>
          <a:p>
            <a:r>
              <a:rPr lang="en-US" sz="3200" dirty="0"/>
              <a:t>SQL for Data Retrieval:</a:t>
            </a:r>
            <a:br>
              <a:rPr lang="en-US" sz="3200" dirty="0"/>
            </a:br>
            <a:r>
              <a:rPr lang="en-US" sz="3600" dirty="0"/>
              <a:t>Providing Subtotals: GROUP BY</a:t>
            </a:r>
          </a:p>
        </p:txBody>
      </p:sp>
      <p:sp>
        <p:nvSpPr>
          <p:cNvPr id="80898" name="Rectangle 3"/>
          <p:cNvSpPr>
            <a:spLocks noGrp="1" noChangeArrowheads="1"/>
          </p:cNvSpPr>
          <p:nvPr>
            <p:ph idx="1"/>
          </p:nvPr>
        </p:nvSpPr>
        <p:spPr/>
        <p:txBody>
          <a:bodyPr/>
          <a:lstStyle/>
          <a:p>
            <a:r>
              <a:rPr lang="en-US" sz="1800" dirty="0">
                <a:solidFill>
                  <a:srgbClr val="FF0000"/>
                </a:solidFill>
              </a:rPr>
              <a:t>Subtotals</a:t>
            </a:r>
            <a:r>
              <a:rPr lang="en-US" sz="1800" dirty="0"/>
              <a:t> may be calculated by using the </a:t>
            </a:r>
            <a:r>
              <a:rPr lang="en-US" sz="1800" dirty="0">
                <a:solidFill>
                  <a:srgbClr val="00B050"/>
                </a:solidFill>
              </a:rPr>
              <a:t>GROUP BY </a:t>
            </a:r>
            <a:r>
              <a:rPr lang="en-US" sz="1800" dirty="0"/>
              <a:t>clause.</a:t>
            </a:r>
          </a:p>
          <a:p>
            <a:r>
              <a:rPr lang="en-US" sz="1800" dirty="0"/>
              <a:t>The </a:t>
            </a:r>
            <a:r>
              <a:rPr lang="en-US" sz="1800" dirty="0">
                <a:solidFill>
                  <a:srgbClr val="00B0F0"/>
                </a:solidFill>
              </a:rPr>
              <a:t>HAVING</a:t>
            </a:r>
            <a:r>
              <a:rPr lang="en-US" sz="1800" dirty="0"/>
              <a:t> clause may be used to </a:t>
            </a:r>
            <a:r>
              <a:rPr lang="en-US" sz="1800" dirty="0">
                <a:solidFill>
                  <a:srgbClr val="00B050"/>
                </a:solidFill>
              </a:rPr>
              <a:t>restrict </a:t>
            </a:r>
            <a:r>
              <a:rPr lang="en-US" sz="1800" dirty="0"/>
              <a:t>which </a:t>
            </a:r>
            <a:r>
              <a:rPr lang="en-US" sz="1800" dirty="0">
                <a:solidFill>
                  <a:srgbClr val="00B050"/>
                </a:solidFill>
              </a:rPr>
              <a:t>group</a:t>
            </a:r>
            <a:r>
              <a:rPr lang="en-US" sz="1800" dirty="0"/>
              <a:t> is displayed.</a:t>
            </a:r>
            <a:r>
              <a:rPr lang="en-US" sz="2000" b="1" dirty="0">
                <a:latin typeface="Courier New" pitchFamily="49" charset="0"/>
              </a:rPr>
              <a:t>		</a:t>
            </a:r>
          </a:p>
          <a:p>
            <a:pPr lvl="1">
              <a:buFontTx/>
              <a:buNone/>
            </a:pPr>
            <a:r>
              <a:rPr lang="en-US" sz="2000" b="1" dirty="0">
                <a:latin typeface="Courier New" pitchFamily="49" charset="0"/>
              </a:rPr>
              <a:t>		</a:t>
            </a:r>
            <a:r>
              <a:rPr lang="en-US" sz="1600" b="1" dirty="0">
                <a:solidFill>
                  <a:srgbClr val="2117E7"/>
                </a:solidFill>
                <a:latin typeface="Courier New" pitchFamily="49" charset="0"/>
              </a:rPr>
              <a:t>SELECT 	 Department, </a:t>
            </a:r>
            <a:r>
              <a:rPr lang="en-US" sz="1400" b="1" dirty="0">
                <a:solidFill>
                  <a:srgbClr val="2117E7"/>
                </a:solidFill>
                <a:latin typeface="Courier New" pitchFamily="49" charset="0"/>
              </a:rPr>
              <a:t>COUNT(*) AS NumOfEmployees</a:t>
            </a:r>
          </a:p>
          <a:p>
            <a:pPr lvl="2">
              <a:buFontTx/>
              <a:buNone/>
            </a:pPr>
            <a:r>
              <a:rPr lang="en-US" sz="1400" b="1" dirty="0">
                <a:solidFill>
                  <a:srgbClr val="2117E7"/>
                </a:solidFill>
                <a:latin typeface="Courier New" pitchFamily="49" charset="0"/>
              </a:rPr>
              <a:t>FROM 	 EMPLOYEE</a:t>
            </a:r>
          </a:p>
          <a:p>
            <a:pPr lvl="2">
              <a:buFontTx/>
              <a:buNone/>
            </a:pPr>
            <a:r>
              <a:rPr lang="en-US" sz="1400" b="1" dirty="0">
                <a:solidFill>
                  <a:srgbClr val="00B050"/>
                </a:solidFill>
                <a:latin typeface="Courier New" pitchFamily="49" charset="0"/>
              </a:rPr>
              <a:t>GROUP BY  </a:t>
            </a:r>
            <a:r>
              <a:rPr lang="en-US" altLang="ko-KR" sz="1400" b="1" dirty="0">
                <a:solidFill>
                  <a:srgbClr val="2117E7"/>
                </a:solidFill>
                <a:latin typeface="Courier New" pitchFamily="49" charset="0"/>
              </a:rPr>
              <a:t>Department</a:t>
            </a:r>
            <a:endParaRPr lang="en-US" sz="1400" b="1" dirty="0">
              <a:solidFill>
                <a:srgbClr val="2117E7"/>
              </a:solidFill>
              <a:latin typeface="Courier New" pitchFamily="49" charset="0"/>
            </a:endParaRPr>
          </a:p>
          <a:p>
            <a:pPr lvl="2">
              <a:buFontTx/>
              <a:buNone/>
            </a:pPr>
            <a:r>
              <a:rPr lang="en-US" sz="1400" b="1" dirty="0">
                <a:solidFill>
                  <a:srgbClr val="00B0F0"/>
                </a:solidFill>
                <a:latin typeface="Courier New" pitchFamily="49" charset="0"/>
              </a:rPr>
              <a:t>HAVING</a:t>
            </a:r>
            <a:r>
              <a:rPr lang="en-US" sz="1400" b="1" dirty="0">
                <a:solidFill>
                  <a:srgbClr val="00B050"/>
                </a:solidFill>
                <a:latin typeface="Courier New" pitchFamily="49" charset="0"/>
              </a:rPr>
              <a:t> </a:t>
            </a:r>
            <a:r>
              <a:rPr lang="en-US" sz="1400" b="1" dirty="0">
                <a:solidFill>
                  <a:srgbClr val="2117E7"/>
                </a:solidFill>
                <a:latin typeface="Courier New" pitchFamily="49" charset="0"/>
              </a:rPr>
              <a:t>	 COUNT(*) &gt; 1;</a:t>
            </a:r>
          </a:p>
        </p:txBody>
      </p:sp>
      <p:sp>
        <p:nvSpPr>
          <p:cNvPr id="80899" name="Slide Number Placeholder 1"/>
          <p:cNvSpPr>
            <a:spLocks noGrp="1"/>
          </p:cNvSpPr>
          <p:nvPr>
            <p:ph type="sldNum" sz="quarter" idx="11"/>
          </p:nvPr>
        </p:nvSpPr>
        <p:spPr>
          <a:noFill/>
        </p:spPr>
        <p:txBody>
          <a:bodyPr/>
          <a:lstStyle/>
          <a:p>
            <a:r>
              <a:rPr lang="en-US" dirty="0">
                <a:cs typeface="Arial" charset="0"/>
              </a:rPr>
              <a:t>3-</a:t>
            </a:r>
            <a:fld id="{B3E270DB-3652-4CCC-BF4E-C15040F21D9D}" type="slidenum">
              <a:rPr lang="en-US">
                <a:cs typeface="Arial" charset="0"/>
              </a:rPr>
              <a:pPr/>
              <a:t>43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4525" y="3892550"/>
            <a:ext cx="3419475" cy="2279650"/>
          </a:xfrm>
          <a:prstGeom prst="rect">
            <a:avLst/>
          </a:prstGeom>
        </p:spPr>
      </p:pic>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3914" y="3932599"/>
            <a:ext cx="3242886" cy="1329052"/>
          </a:xfrm>
          <a:prstGeom prst="rect">
            <a:avLst/>
          </a:prstGeom>
        </p:spPr>
      </p:pic>
    </p:spTree>
    <p:extLst>
      <p:ext uri="{BB962C8B-B14F-4D97-AF65-F5344CB8AC3E}">
        <p14:creationId xmlns:p14="http://schemas.microsoft.com/office/powerpoint/2010/main" val="2900032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p:txBody>
          <a:bodyPr/>
          <a:lstStyle/>
          <a:p>
            <a:r>
              <a:rPr lang="en-US" sz="3200" dirty="0"/>
              <a:t>SQL for Data Retrieval:</a:t>
            </a:r>
            <a:br>
              <a:rPr lang="en-US" sz="3200" dirty="0"/>
            </a:br>
            <a:r>
              <a:rPr lang="en-US" sz="2800" dirty="0"/>
              <a:t>Retrieving Information from </a:t>
            </a:r>
            <a:r>
              <a:rPr lang="en-US" sz="2800" dirty="0">
                <a:solidFill>
                  <a:srgbClr val="FF0000"/>
                </a:solidFill>
              </a:rPr>
              <a:t>Multiple</a:t>
            </a:r>
            <a:r>
              <a:rPr lang="en-US" sz="2800" dirty="0"/>
              <a:t> Tables</a:t>
            </a:r>
          </a:p>
        </p:txBody>
      </p:sp>
      <p:sp>
        <p:nvSpPr>
          <p:cNvPr id="82946" name="Rectangle 3"/>
          <p:cNvSpPr>
            <a:spLocks noGrp="1" noChangeArrowheads="1"/>
          </p:cNvSpPr>
          <p:nvPr>
            <p:ph idx="1"/>
          </p:nvPr>
        </p:nvSpPr>
        <p:spPr/>
        <p:txBody>
          <a:bodyPr/>
          <a:lstStyle/>
          <a:p>
            <a:r>
              <a:rPr lang="en-US" sz="2800" dirty="0"/>
              <a:t>Subqueries	</a:t>
            </a:r>
          </a:p>
          <a:p>
            <a:pPr lvl="1"/>
            <a:r>
              <a:rPr lang="en-US" sz="2400" dirty="0"/>
              <a:t>As stated earlier, the </a:t>
            </a:r>
            <a:r>
              <a:rPr lang="en-US" sz="2400" dirty="0">
                <a:solidFill>
                  <a:srgbClr val="FF0000"/>
                </a:solidFill>
              </a:rPr>
              <a:t>result </a:t>
            </a:r>
            <a:r>
              <a:rPr lang="en-US" sz="2400" dirty="0"/>
              <a:t>of a query is a </a:t>
            </a:r>
            <a:r>
              <a:rPr lang="en-US" sz="2400" dirty="0">
                <a:solidFill>
                  <a:srgbClr val="00B050"/>
                </a:solidFill>
              </a:rPr>
              <a:t>relation</a:t>
            </a:r>
            <a:r>
              <a:rPr lang="en-US" sz="2400" dirty="0"/>
              <a:t>.  As a result, a query may feed another query.  This is called a </a:t>
            </a:r>
            <a:r>
              <a:rPr lang="en-US" sz="2400" i="1" dirty="0">
                <a:solidFill>
                  <a:srgbClr val="00B0F0"/>
                </a:solidFill>
              </a:rPr>
              <a:t>subquery</a:t>
            </a:r>
            <a:r>
              <a:rPr lang="en-US" sz="2400" i="1" dirty="0"/>
              <a:t>.</a:t>
            </a:r>
            <a:endParaRPr lang="en-US" sz="2400" dirty="0"/>
          </a:p>
          <a:p>
            <a:r>
              <a:rPr lang="en-US" sz="2800" dirty="0"/>
              <a:t>Joins</a:t>
            </a:r>
          </a:p>
          <a:p>
            <a:pPr lvl="1"/>
            <a:r>
              <a:rPr lang="en-US" sz="2400" dirty="0"/>
              <a:t>Another way of </a:t>
            </a:r>
            <a:r>
              <a:rPr lang="en-US" sz="2400" dirty="0">
                <a:solidFill>
                  <a:srgbClr val="FF0000"/>
                </a:solidFill>
              </a:rPr>
              <a:t>combining</a:t>
            </a:r>
            <a:r>
              <a:rPr lang="en-US" sz="2400" dirty="0"/>
              <a:t> data is by using a </a:t>
            </a:r>
            <a:r>
              <a:rPr lang="en-US" sz="2400" i="1" dirty="0"/>
              <a:t>join</a:t>
            </a:r>
            <a:r>
              <a:rPr lang="en-US" sz="2400" dirty="0"/>
              <a:t> . </a:t>
            </a:r>
          </a:p>
          <a:p>
            <a:pPr lvl="2"/>
            <a:r>
              <a:rPr lang="en-US" sz="2000" dirty="0"/>
              <a:t>Join [also called an </a:t>
            </a:r>
            <a:r>
              <a:rPr lang="en-US" sz="2000" dirty="0">
                <a:solidFill>
                  <a:srgbClr val="FF0000"/>
                </a:solidFill>
              </a:rPr>
              <a:t>Inner</a:t>
            </a:r>
            <a:r>
              <a:rPr lang="en-US" sz="2000" dirty="0"/>
              <a:t> Join]</a:t>
            </a:r>
          </a:p>
          <a:p>
            <a:pPr lvl="2"/>
            <a:r>
              <a:rPr lang="en-US" sz="2000" dirty="0">
                <a:solidFill>
                  <a:srgbClr val="00B0F0"/>
                </a:solidFill>
              </a:rPr>
              <a:t>Left</a:t>
            </a:r>
            <a:r>
              <a:rPr lang="en-US" sz="2000" dirty="0"/>
              <a:t> </a:t>
            </a:r>
            <a:r>
              <a:rPr lang="en-US" sz="2000" dirty="0">
                <a:solidFill>
                  <a:srgbClr val="00B050"/>
                </a:solidFill>
              </a:rPr>
              <a:t>Outer</a:t>
            </a:r>
            <a:r>
              <a:rPr lang="en-US" sz="2000" dirty="0"/>
              <a:t> Join</a:t>
            </a:r>
          </a:p>
          <a:p>
            <a:pPr lvl="2"/>
            <a:r>
              <a:rPr lang="en-US" sz="2000" dirty="0">
                <a:solidFill>
                  <a:srgbClr val="7030A0"/>
                </a:solidFill>
              </a:rPr>
              <a:t>Right</a:t>
            </a:r>
            <a:r>
              <a:rPr lang="en-US" sz="2000" dirty="0"/>
              <a:t> </a:t>
            </a:r>
            <a:r>
              <a:rPr lang="en-US" sz="2000" dirty="0">
                <a:solidFill>
                  <a:srgbClr val="00B050"/>
                </a:solidFill>
              </a:rPr>
              <a:t>Outer</a:t>
            </a:r>
            <a:r>
              <a:rPr lang="en-US" sz="2000" dirty="0"/>
              <a:t> Join</a:t>
            </a:r>
          </a:p>
        </p:txBody>
      </p:sp>
      <p:sp>
        <p:nvSpPr>
          <p:cNvPr id="82947" name="Slide Number Placeholder 1"/>
          <p:cNvSpPr>
            <a:spLocks noGrp="1"/>
          </p:cNvSpPr>
          <p:nvPr>
            <p:ph type="sldNum" sz="quarter" idx="11"/>
          </p:nvPr>
        </p:nvSpPr>
        <p:spPr>
          <a:noFill/>
        </p:spPr>
        <p:txBody>
          <a:bodyPr/>
          <a:lstStyle/>
          <a:p>
            <a:r>
              <a:rPr lang="en-US" dirty="0">
                <a:cs typeface="Arial" charset="0"/>
              </a:rPr>
              <a:t>3-</a:t>
            </a:r>
            <a:fld id="{778FB9D8-739F-452C-A6D6-EF7820B94A2C}" type="slidenum">
              <a:rPr lang="en-US">
                <a:cs typeface="Arial" charset="0"/>
              </a:rPr>
              <a:pPr/>
              <a:t>44</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a:xfrm>
            <a:off x="1447800" y="228600"/>
            <a:ext cx="7391400" cy="1143000"/>
          </a:xfrm>
        </p:spPr>
        <p:txBody>
          <a:bodyPr/>
          <a:lstStyle/>
          <a:p>
            <a:r>
              <a:rPr lang="en-US" sz="3200" dirty="0"/>
              <a:t>SQL for Data Retrieval:</a:t>
            </a:r>
            <a:br>
              <a:rPr lang="en-US" sz="3200" dirty="0"/>
            </a:br>
            <a:r>
              <a:rPr lang="en-US" sz="3600" dirty="0"/>
              <a:t>Subquery Example</a:t>
            </a:r>
          </a:p>
        </p:txBody>
      </p:sp>
      <p:sp>
        <p:nvSpPr>
          <p:cNvPr id="84994" name="Rectangle 3"/>
          <p:cNvSpPr>
            <a:spLocks noGrp="1" noChangeArrowheads="1"/>
          </p:cNvSpPr>
          <p:nvPr>
            <p:ph idx="1"/>
          </p:nvPr>
        </p:nvSpPr>
        <p:spPr>
          <a:xfrm>
            <a:off x="1447800" y="1679575"/>
            <a:ext cx="7239000" cy="3606800"/>
          </a:xfrm>
        </p:spPr>
        <p:txBody>
          <a:bodyPr/>
          <a:lstStyle/>
          <a:p>
            <a:pPr lvl="2">
              <a:buFontTx/>
              <a:buNone/>
            </a:pPr>
            <a:r>
              <a:rPr lang="en-US" sz="1800" b="1" dirty="0">
                <a:solidFill>
                  <a:srgbClr val="2117E7"/>
                </a:solidFill>
                <a:latin typeface="Courier New" pitchFamily="49" charset="0"/>
              </a:rPr>
              <a:t>SELECT EmpName</a:t>
            </a:r>
          </a:p>
          <a:p>
            <a:pPr lvl="2">
              <a:buFontTx/>
              <a:buNone/>
            </a:pPr>
            <a:r>
              <a:rPr lang="en-US" sz="1800" b="1" dirty="0">
                <a:solidFill>
                  <a:srgbClr val="2117E7"/>
                </a:solidFill>
                <a:latin typeface="Courier New" pitchFamily="49" charset="0"/>
              </a:rPr>
              <a:t>FROM 	EMPLOYEE</a:t>
            </a:r>
          </a:p>
          <a:p>
            <a:pPr lvl="2">
              <a:buFontTx/>
              <a:buNone/>
            </a:pPr>
            <a:r>
              <a:rPr lang="en-US" sz="1800" b="1" dirty="0">
                <a:solidFill>
                  <a:srgbClr val="2117E7"/>
                </a:solidFill>
                <a:latin typeface="Courier New" pitchFamily="49" charset="0"/>
              </a:rPr>
              <a:t>WHERE 	DeptID in </a:t>
            </a:r>
          </a:p>
          <a:p>
            <a:pPr lvl="2">
              <a:buFontTx/>
              <a:buNone/>
            </a:pPr>
            <a:r>
              <a:rPr lang="en-US" sz="1800" b="1" dirty="0">
                <a:solidFill>
                  <a:srgbClr val="2117E7"/>
                </a:solidFill>
                <a:latin typeface="Courier New" pitchFamily="49" charset="0"/>
              </a:rPr>
              <a:t>		(SELECT  DeptID</a:t>
            </a:r>
          </a:p>
          <a:p>
            <a:pPr lvl="2">
              <a:buFontTx/>
              <a:buNone/>
            </a:pPr>
            <a:r>
              <a:rPr lang="en-US" sz="1800" b="1" dirty="0">
                <a:solidFill>
                  <a:srgbClr val="2117E7"/>
                </a:solidFill>
                <a:latin typeface="Courier New" pitchFamily="49" charset="0"/>
              </a:rPr>
              <a:t>		FROM 	  DEPARTMENT</a:t>
            </a:r>
          </a:p>
          <a:p>
            <a:pPr lvl="2">
              <a:buFontTx/>
              <a:buNone/>
            </a:pPr>
            <a:r>
              <a:rPr lang="en-US" sz="1800" b="1" dirty="0">
                <a:solidFill>
                  <a:srgbClr val="2117E7"/>
                </a:solidFill>
                <a:latin typeface="Courier New" pitchFamily="49" charset="0"/>
              </a:rPr>
              <a:t>	  	WHERE 	  DeptName LIKE </a:t>
            </a:r>
            <a:r>
              <a:rPr lang="en-US" sz="1800" b="1" dirty="0">
                <a:solidFill>
                  <a:srgbClr val="2117E7"/>
                </a:solidFill>
                <a:latin typeface="Courier New" pitchFamily="49" charset="0"/>
                <a:cs typeface="Courier New" pitchFamily="49" charset="0"/>
              </a:rPr>
              <a:t>'</a:t>
            </a:r>
            <a:r>
              <a:rPr lang="en-US" sz="1800" b="1" dirty="0">
                <a:solidFill>
                  <a:srgbClr val="2117E7"/>
                </a:solidFill>
                <a:latin typeface="Courier New" pitchFamily="49" charset="0"/>
              </a:rPr>
              <a:t>Account%</a:t>
            </a:r>
            <a:r>
              <a:rPr lang="en-US" sz="1800" b="1" dirty="0">
                <a:solidFill>
                  <a:srgbClr val="2117E7"/>
                </a:solidFill>
                <a:latin typeface="Courier New" pitchFamily="49" charset="0"/>
                <a:cs typeface="Courier New" pitchFamily="49" charset="0"/>
              </a:rPr>
              <a:t>'</a:t>
            </a:r>
            <a:r>
              <a:rPr lang="en-US" sz="1800" b="1" dirty="0">
                <a:solidFill>
                  <a:srgbClr val="2117E7"/>
                </a:solidFill>
                <a:latin typeface="Courier New" pitchFamily="49" charset="0"/>
              </a:rPr>
              <a:t>);</a:t>
            </a:r>
          </a:p>
        </p:txBody>
      </p:sp>
      <p:sp>
        <p:nvSpPr>
          <p:cNvPr id="84995" name="Slide Number Placeholder 1"/>
          <p:cNvSpPr>
            <a:spLocks noGrp="1"/>
          </p:cNvSpPr>
          <p:nvPr>
            <p:ph type="sldNum" sz="quarter" idx="11"/>
          </p:nvPr>
        </p:nvSpPr>
        <p:spPr>
          <a:noFill/>
        </p:spPr>
        <p:txBody>
          <a:bodyPr/>
          <a:lstStyle/>
          <a:p>
            <a:r>
              <a:rPr lang="en-US" dirty="0">
                <a:cs typeface="Arial" charset="0"/>
              </a:rPr>
              <a:t>3-</a:t>
            </a:r>
            <a:fld id="{EF45CA32-7163-46D5-BC8C-F2C41037676A}" type="slidenum">
              <a:rPr lang="en-US">
                <a:cs typeface="Arial" charset="0"/>
              </a:rPr>
              <a:pPr/>
              <a:t>45</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74" y="1650147"/>
            <a:ext cx="4902829" cy="4598253"/>
          </a:xfrm>
          <a:prstGeom prst="rect">
            <a:avLst/>
          </a:prstGeom>
        </p:spPr>
      </p:pic>
      <p:sp>
        <p:nvSpPr>
          <p:cNvPr id="87041" name="Rectangle 2"/>
          <p:cNvSpPr>
            <a:spLocks noGrp="1" noChangeArrowheads="1"/>
          </p:cNvSpPr>
          <p:nvPr>
            <p:ph type="title"/>
          </p:nvPr>
        </p:nvSpPr>
        <p:spPr>
          <a:xfrm>
            <a:off x="1447800" y="228600"/>
            <a:ext cx="7391400" cy="1219200"/>
          </a:xfrm>
        </p:spPr>
        <p:txBody>
          <a:bodyPr/>
          <a:lstStyle/>
          <a:p>
            <a:r>
              <a:rPr lang="en-US" sz="3200" dirty="0"/>
              <a:t>SQL for Data Retrieval:</a:t>
            </a:r>
            <a:br>
              <a:rPr lang="en-US" sz="3200" dirty="0"/>
            </a:br>
            <a:r>
              <a:rPr lang="en-US" sz="3600" dirty="0"/>
              <a:t>Join Example: </a:t>
            </a:r>
            <a:r>
              <a:rPr lang="en-US" altLang="ko-KR" sz="3600" dirty="0">
                <a:solidFill>
                  <a:srgbClr val="FF0000"/>
                </a:solidFill>
              </a:rPr>
              <a:t>Cross</a:t>
            </a:r>
            <a:r>
              <a:rPr lang="en-US" altLang="ko-KR" sz="3600" dirty="0"/>
              <a:t> Join</a:t>
            </a:r>
            <a:endParaRPr lang="en-US" sz="3600" dirty="0"/>
          </a:p>
        </p:txBody>
      </p:sp>
      <p:sp>
        <p:nvSpPr>
          <p:cNvPr id="87043" name="Slide Number Placeholder 1"/>
          <p:cNvSpPr>
            <a:spLocks noGrp="1"/>
          </p:cNvSpPr>
          <p:nvPr>
            <p:ph type="sldNum" sz="quarter" idx="11"/>
          </p:nvPr>
        </p:nvSpPr>
        <p:spPr>
          <a:noFill/>
        </p:spPr>
        <p:txBody>
          <a:bodyPr/>
          <a:lstStyle/>
          <a:p>
            <a:r>
              <a:rPr lang="en-US" dirty="0">
                <a:cs typeface="Arial" charset="0"/>
              </a:rPr>
              <a:t>3-</a:t>
            </a:r>
            <a:fld id="{6EDCB55D-5A56-4A85-856F-E0EBACEE748D}" type="slidenum">
              <a:rPr lang="en-US">
                <a:cs typeface="Arial" charset="0"/>
              </a:rPr>
              <a:pPr/>
              <a:t>46</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dirty="0"/>
              <a:t>KROENKE and AUER - DATABASE CONCEPTS (7th Edition, Global Edition)                                      Copyright © 2015 Pearson Education, Ltd.</a:t>
            </a:r>
            <a:endParaRPr lang="en-US" dirty="0"/>
          </a:p>
        </p:txBody>
      </p:sp>
      <p:sp>
        <p:nvSpPr>
          <p:cNvPr id="13" name="타원 12"/>
          <p:cNvSpPr/>
          <p:nvPr/>
        </p:nvSpPr>
        <p:spPr>
          <a:xfrm>
            <a:off x="1447800" y="1650147"/>
            <a:ext cx="457200" cy="184603"/>
          </a:xfrm>
          <a:prstGeom prst="ellipse">
            <a:avLst/>
          </a:prstGeom>
          <a:solidFill>
            <a:srgbClr val="FE8637">
              <a:alpha val="0"/>
            </a:srgbClr>
          </a:solidFill>
          <a:ln w="25400" cap="flat" cmpd="sng" algn="ctr">
            <a:solidFill>
              <a:srgbClr val="FF0000"/>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0000"/>
              </a:solidFill>
              <a:effectLst/>
              <a:uLnTx/>
              <a:uFillTx/>
              <a:latin typeface="Century Schoolbook"/>
              <a:ea typeface="휴먼매직체"/>
              <a:cs typeface="+mn-cs"/>
            </a:endParaRPr>
          </a:p>
        </p:txBody>
      </p:sp>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1707942"/>
            <a:ext cx="3886200" cy="550154"/>
          </a:xfrm>
          <a:prstGeom prst="rect">
            <a:avLst/>
          </a:prstGeom>
        </p:spPr>
      </p:pic>
      <p:pic>
        <p:nvPicPr>
          <p:cNvPr id="6" name="그림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800" y="3124200"/>
            <a:ext cx="3880094" cy="2142487"/>
          </a:xfrm>
          <a:prstGeom prst="rect">
            <a:avLst/>
          </a:prstGeom>
        </p:spPr>
      </p:pic>
      <p:sp>
        <p:nvSpPr>
          <p:cNvPr id="19" name="타원 18"/>
          <p:cNvSpPr/>
          <p:nvPr/>
        </p:nvSpPr>
        <p:spPr>
          <a:xfrm>
            <a:off x="2438588" y="2482397"/>
            <a:ext cx="457200" cy="184603"/>
          </a:xfrm>
          <a:prstGeom prst="ellipse">
            <a:avLst/>
          </a:prstGeom>
          <a:solidFill>
            <a:srgbClr val="FE8637">
              <a:alpha val="0"/>
            </a:srgbClr>
          </a:solidFill>
          <a:ln w="25400" cap="flat" cmpd="sng" algn="ctr">
            <a:solidFill>
              <a:srgbClr val="FF0000"/>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0000"/>
              </a:solidFill>
              <a:effectLst/>
              <a:uLnTx/>
              <a:uFillTx/>
              <a:latin typeface="Century Schoolbook"/>
              <a:ea typeface="휴먼매직체"/>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a:xfrm>
            <a:off x="1447800" y="228600"/>
            <a:ext cx="7391400" cy="1219200"/>
          </a:xfrm>
        </p:spPr>
        <p:txBody>
          <a:bodyPr/>
          <a:lstStyle/>
          <a:p>
            <a:r>
              <a:rPr lang="en-US" sz="3200" dirty="0"/>
              <a:t>SQL for Data Retrieval:</a:t>
            </a:r>
            <a:br>
              <a:rPr lang="en-US" sz="3200" dirty="0"/>
            </a:br>
            <a:r>
              <a:rPr lang="en-US" sz="3600" dirty="0"/>
              <a:t>Join Example: </a:t>
            </a:r>
            <a:r>
              <a:rPr lang="en-US" sz="3600" dirty="0">
                <a:solidFill>
                  <a:srgbClr val="00B050"/>
                </a:solidFill>
              </a:rPr>
              <a:t>Inner</a:t>
            </a:r>
            <a:r>
              <a:rPr lang="en-US" altLang="ko-KR" sz="3600" dirty="0"/>
              <a:t> Join</a:t>
            </a:r>
            <a:endParaRPr lang="en-US" sz="3600" dirty="0"/>
          </a:p>
        </p:txBody>
      </p:sp>
      <p:sp>
        <p:nvSpPr>
          <p:cNvPr id="87043" name="Slide Number Placeholder 1"/>
          <p:cNvSpPr>
            <a:spLocks noGrp="1"/>
          </p:cNvSpPr>
          <p:nvPr>
            <p:ph type="sldNum" sz="quarter" idx="11"/>
          </p:nvPr>
        </p:nvSpPr>
        <p:spPr>
          <a:noFill/>
        </p:spPr>
        <p:txBody>
          <a:bodyPr/>
          <a:lstStyle/>
          <a:p>
            <a:r>
              <a:rPr lang="en-US" dirty="0">
                <a:cs typeface="Arial" charset="0"/>
              </a:rPr>
              <a:t>3-</a:t>
            </a:r>
            <a:fld id="{6EDCB55D-5A56-4A85-856F-E0EBACEE748D}" type="slidenum">
              <a:rPr lang="en-US">
                <a:cs typeface="Arial" charset="0"/>
              </a:rPr>
              <a:pPr/>
              <a:t>47</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dirty="0"/>
              <a:t>KROENKE and AUER - DATABASE CONCEPTS (7th Edition, Global Edition)                                      Copyright © 2015 Pearson Education, Ltd.</a:t>
            </a:r>
            <a:endParaRPr lang="en-US" dirty="0"/>
          </a:p>
        </p:txBody>
      </p:sp>
      <p:pic>
        <p:nvPicPr>
          <p:cNvPr id="1026" name="Picture 2" descr="C:\Users\배재학 (Jae-Hak J. Bae)\Deskto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676400"/>
            <a:ext cx="6553200" cy="80536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배재학 (Jae-Hak J. Bae)\Desktop\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294063" y="1407609"/>
            <a:ext cx="3028490" cy="515328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p:cNvGrpSpPr/>
          <p:nvPr/>
        </p:nvGrpSpPr>
        <p:grpSpPr>
          <a:xfrm>
            <a:off x="5486400" y="2895600"/>
            <a:ext cx="3408946" cy="3429000"/>
            <a:chOff x="5486400" y="2895600"/>
            <a:chExt cx="3408946" cy="3429000"/>
          </a:xfrm>
        </p:grpSpPr>
        <p:pic>
          <p:nvPicPr>
            <p:cNvPr id="1030" name="Picture 6" descr="C:\Users\배재학 (Jae-Hak J. Bae)\Desktop\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6400" y="2895600"/>
              <a:ext cx="3408946" cy="3429000"/>
            </a:xfrm>
            <a:prstGeom prst="rect">
              <a:avLst/>
            </a:prstGeom>
            <a:noFill/>
            <a:extLst>
              <a:ext uri="{909E8E84-426E-40DD-AFC4-6F175D3DCCD1}">
                <a14:hiddenFill xmlns:a14="http://schemas.microsoft.com/office/drawing/2010/main">
                  <a:solidFill>
                    <a:srgbClr val="FFFFFF"/>
                  </a:solidFill>
                </a14:hiddenFill>
              </a:ext>
            </a:extLst>
          </p:spPr>
        </p:pic>
        <p:sp>
          <p:nvSpPr>
            <p:cNvPr id="9" name="타원 8"/>
            <p:cNvSpPr/>
            <p:nvPr/>
          </p:nvSpPr>
          <p:spPr>
            <a:xfrm>
              <a:off x="7162800" y="3048000"/>
              <a:ext cx="107558" cy="72008"/>
            </a:xfrm>
            <a:prstGeom prst="ellipse">
              <a:avLst/>
            </a:prstGeom>
            <a:solidFill>
              <a:srgbClr val="FE8637">
                <a:alpha val="25000"/>
              </a:srgbClr>
            </a:solidFill>
            <a:ln w="25400" cap="flat" cmpd="sng" algn="ctr">
              <a:solidFill>
                <a:srgbClr val="FF0000"/>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0000"/>
                </a:solidFill>
                <a:effectLst/>
                <a:uLnTx/>
                <a:uFillTx/>
                <a:latin typeface="Century Schoolbook"/>
                <a:ea typeface="휴먼매직체"/>
                <a:cs typeface="+mn-cs"/>
              </a:endParaRPr>
            </a:p>
          </p:txBody>
        </p:sp>
        <p:sp>
          <p:nvSpPr>
            <p:cNvPr id="10" name="타원 9"/>
            <p:cNvSpPr/>
            <p:nvPr/>
          </p:nvSpPr>
          <p:spPr>
            <a:xfrm>
              <a:off x="7162800" y="3581400"/>
              <a:ext cx="107558" cy="72008"/>
            </a:xfrm>
            <a:prstGeom prst="ellipse">
              <a:avLst/>
            </a:prstGeom>
            <a:solidFill>
              <a:srgbClr val="FE8637">
                <a:alpha val="25000"/>
              </a:srgbClr>
            </a:solidFill>
            <a:ln w="25400" cap="flat" cmpd="sng" algn="ctr">
              <a:solidFill>
                <a:srgbClr val="FF0000"/>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0000"/>
                </a:solidFill>
                <a:effectLst/>
                <a:uLnTx/>
                <a:uFillTx/>
                <a:latin typeface="Century Schoolbook"/>
                <a:ea typeface="휴먼매직체"/>
                <a:cs typeface="+mn-cs"/>
              </a:endParaRPr>
            </a:p>
          </p:txBody>
        </p:sp>
        <p:sp>
          <p:nvSpPr>
            <p:cNvPr id="11" name="타원 10"/>
            <p:cNvSpPr/>
            <p:nvPr/>
          </p:nvSpPr>
          <p:spPr>
            <a:xfrm>
              <a:off x="7162800" y="4800600"/>
              <a:ext cx="107558" cy="72008"/>
            </a:xfrm>
            <a:prstGeom prst="ellipse">
              <a:avLst/>
            </a:prstGeom>
            <a:solidFill>
              <a:srgbClr val="FE8637">
                <a:alpha val="25000"/>
              </a:srgbClr>
            </a:solidFill>
            <a:ln w="25400" cap="flat" cmpd="sng" algn="ctr">
              <a:solidFill>
                <a:srgbClr val="FF0000"/>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0000"/>
                </a:solidFill>
                <a:effectLst/>
                <a:uLnTx/>
                <a:uFillTx/>
                <a:latin typeface="Century Schoolbook"/>
                <a:ea typeface="휴먼매직체"/>
                <a:cs typeface="+mn-cs"/>
              </a:endParaRPr>
            </a:p>
          </p:txBody>
        </p:sp>
        <p:sp>
          <p:nvSpPr>
            <p:cNvPr id="12" name="타원 11"/>
            <p:cNvSpPr/>
            <p:nvPr/>
          </p:nvSpPr>
          <p:spPr>
            <a:xfrm>
              <a:off x="7163088" y="5334000"/>
              <a:ext cx="107558" cy="72008"/>
            </a:xfrm>
            <a:prstGeom prst="ellipse">
              <a:avLst/>
            </a:prstGeom>
            <a:solidFill>
              <a:srgbClr val="FE8637">
                <a:alpha val="25000"/>
              </a:srgbClr>
            </a:solidFill>
            <a:ln w="25400" cap="flat" cmpd="sng" algn="ctr">
              <a:solidFill>
                <a:srgbClr val="FF0000"/>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0000"/>
                </a:solidFill>
                <a:effectLst/>
                <a:uLnTx/>
                <a:uFillTx/>
                <a:latin typeface="Century Schoolbook"/>
                <a:ea typeface="휴먼매직체"/>
                <a:cs typeface="+mn-cs"/>
              </a:endParaRPr>
            </a:p>
          </p:txBody>
        </p:sp>
      </p:grpSp>
      <p:sp>
        <p:nvSpPr>
          <p:cNvPr id="13" name="타원 12"/>
          <p:cNvSpPr/>
          <p:nvPr/>
        </p:nvSpPr>
        <p:spPr>
          <a:xfrm>
            <a:off x="317486" y="2931604"/>
            <a:ext cx="107558" cy="72008"/>
          </a:xfrm>
          <a:prstGeom prst="ellipse">
            <a:avLst/>
          </a:prstGeom>
          <a:solidFill>
            <a:srgbClr val="FE8637">
              <a:alpha val="25000"/>
            </a:srgbClr>
          </a:solidFill>
          <a:ln w="25400" cap="flat" cmpd="sng" algn="ctr">
            <a:solidFill>
              <a:srgbClr val="FF0000"/>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0000"/>
              </a:solidFill>
              <a:effectLst/>
              <a:uLnTx/>
              <a:uFillTx/>
              <a:latin typeface="Century Schoolbook"/>
              <a:ea typeface="휴먼매직체"/>
              <a:cs typeface="+mn-cs"/>
            </a:endParaRPr>
          </a:p>
        </p:txBody>
      </p:sp>
    </p:spTree>
    <p:extLst>
      <p:ext uri="{BB962C8B-B14F-4D97-AF65-F5344CB8AC3E}">
        <p14:creationId xmlns:p14="http://schemas.microsoft.com/office/powerpoint/2010/main" val="382867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a:xfrm>
            <a:off x="1447800" y="228600"/>
            <a:ext cx="7391400" cy="1219200"/>
          </a:xfrm>
        </p:spPr>
        <p:txBody>
          <a:bodyPr/>
          <a:lstStyle/>
          <a:p>
            <a:r>
              <a:rPr lang="en-US" sz="3200" dirty="0"/>
              <a:t>SQL for Data Retrieval:</a:t>
            </a:r>
            <a:br>
              <a:rPr lang="en-US" sz="3200" dirty="0"/>
            </a:br>
            <a:r>
              <a:rPr lang="en-US" sz="3600" dirty="0"/>
              <a:t>Join Example</a:t>
            </a:r>
          </a:p>
        </p:txBody>
      </p:sp>
      <p:sp>
        <p:nvSpPr>
          <p:cNvPr id="87043" name="Slide Number Placeholder 1"/>
          <p:cNvSpPr>
            <a:spLocks noGrp="1"/>
          </p:cNvSpPr>
          <p:nvPr>
            <p:ph type="sldNum" sz="quarter" idx="11"/>
          </p:nvPr>
        </p:nvSpPr>
        <p:spPr>
          <a:noFill/>
        </p:spPr>
        <p:txBody>
          <a:bodyPr/>
          <a:lstStyle/>
          <a:p>
            <a:r>
              <a:rPr lang="en-US" dirty="0">
                <a:cs typeface="Arial" charset="0"/>
              </a:rPr>
              <a:t>3-</a:t>
            </a:r>
            <a:fld id="{6EDCB55D-5A56-4A85-856F-E0EBACEE748D}" type="slidenum">
              <a:rPr lang="en-US">
                <a:cs typeface="Arial" charset="0"/>
              </a:rPr>
              <a:pPr/>
              <a:t>48</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dirty="0"/>
              <a:t>KROENKE and AUER - DATABASE CONCEPTS (7th Edition, Global Edition)                                      Copyright © 2015 Pearson Education, Ltd.</a:t>
            </a:r>
            <a:endParaRPr lang="en-US" dirty="0"/>
          </a:p>
        </p:txBody>
      </p:sp>
      <p:pic>
        <p:nvPicPr>
          <p:cNvPr id="1026" name="Picture 2" descr="C:\Users\배재학 (Jae-Hak J. Bae)\Deskto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7368" y="381000"/>
            <a:ext cx="744037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배재학 (Jae-Hak J. Bae)\Desktop\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59289" y="545711"/>
            <a:ext cx="3223167" cy="54845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배재학 (Jae-Hak J. Bae)\Desktop\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10649" y="1685335"/>
            <a:ext cx="3043787" cy="306169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배재학 (Jae-Hak J. Bae)\Desktop\1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1784" y="5410200"/>
            <a:ext cx="5394325" cy="81111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연결선 3"/>
          <p:cNvCxnSpPr/>
          <p:nvPr/>
        </p:nvCxnSpPr>
        <p:spPr>
          <a:xfrm>
            <a:off x="5910649" y="1905000"/>
            <a:ext cx="285235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p:nvCxnSpPr>
        <p:spPr>
          <a:xfrm>
            <a:off x="304800" y="2209800"/>
            <a:ext cx="5289123"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09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a:xfrm>
            <a:off x="1447800" y="228600"/>
            <a:ext cx="7391400" cy="1219200"/>
          </a:xfrm>
        </p:spPr>
        <p:txBody>
          <a:bodyPr/>
          <a:lstStyle/>
          <a:p>
            <a:r>
              <a:rPr lang="en-US" sz="3200" dirty="0"/>
              <a:t>SQL for Data Retrieval:</a:t>
            </a:r>
            <a:br>
              <a:rPr lang="en-US" sz="3200" dirty="0"/>
            </a:br>
            <a:r>
              <a:rPr lang="en-US" sz="3600" dirty="0"/>
              <a:t>Join Example</a:t>
            </a:r>
          </a:p>
        </p:txBody>
      </p:sp>
      <p:sp>
        <p:nvSpPr>
          <p:cNvPr id="87043" name="Slide Number Placeholder 1"/>
          <p:cNvSpPr>
            <a:spLocks noGrp="1"/>
          </p:cNvSpPr>
          <p:nvPr>
            <p:ph type="sldNum" sz="quarter" idx="11"/>
          </p:nvPr>
        </p:nvSpPr>
        <p:spPr>
          <a:noFill/>
        </p:spPr>
        <p:txBody>
          <a:bodyPr/>
          <a:lstStyle/>
          <a:p>
            <a:r>
              <a:rPr lang="en-US" dirty="0">
                <a:cs typeface="Arial" charset="0"/>
              </a:rPr>
              <a:t>3-</a:t>
            </a:r>
            <a:fld id="{6EDCB55D-5A56-4A85-856F-E0EBACEE748D}" type="slidenum">
              <a:rPr lang="en-US">
                <a:cs typeface="Arial" charset="0"/>
              </a:rPr>
              <a:pPr/>
              <a:t>49</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dirty="0"/>
              <a:t>KROENKE and AUER - DATABASE CONCEPTS (7th Edition, Global Edition)                                      Copyright © 2015 Pearson Education, Ltd.</a:t>
            </a:r>
            <a:endParaRPr lang="en-US" dirty="0"/>
          </a:p>
        </p:txBody>
      </p:sp>
      <p:pic>
        <p:nvPicPr>
          <p:cNvPr id="1026" name="Picture 2" descr="C:\Users\배재학 (Jae-Hak J. Bae)\Deskto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7368" y="381000"/>
            <a:ext cx="744037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배재학 (Jae-Hak J. Bae)\Desktop\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59289" y="545711"/>
            <a:ext cx="3223167" cy="54845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배재학 (Jae-Hak J. Bae)\Desktop\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10649" y="1685335"/>
            <a:ext cx="3043787" cy="30616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배재학 (Jae-Hak J. Bae)\Desktop\1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5106624"/>
            <a:ext cx="4953000" cy="100653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직선 연결선 9"/>
          <p:cNvCxnSpPr/>
          <p:nvPr/>
        </p:nvCxnSpPr>
        <p:spPr>
          <a:xfrm>
            <a:off x="5910649" y="2362200"/>
            <a:ext cx="285235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p:nvCxnSpPr>
        <p:spPr>
          <a:xfrm>
            <a:off x="5910649" y="1905000"/>
            <a:ext cx="285235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p:nvCxnSpPr>
        <p:spPr>
          <a:xfrm>
            <a:off x="304800" y="2209800"/>
            <a:ext cx="5289123"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835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r>
              <a:rPr lang="en-US" dirty="0"/>
              <a:t>SQL Defined</a:t>
            </a:r>
          </a:p>
        </p:txBody>
      </p:sp>
      <p:sp>
        <p:nvSpPr>
          <p:cNvPr id="23554" name="Rectangle 3"/>
          <p:cNvSpPr>
            <a:spLocks noGrp="1" noChangeArrowheads="1"/>
          </p:cNvSpPr>
          <p:nvPr>
            <p:ph idx="1"/>
          </p:nvPr>
        </p:nvSpPr>
        <p:spPr/>
        <p:txBody>
          <a:bodyPr/>
          <a:lstStyle/>
          <a:p>
            <a:pPr>
              <a:lnSpc>
                <a:spcPct val="80000"/>
              </a:lnSpc>
            </a:pPr>
            <a:r>
              <a:rPr lang="en-US" sz="2400" dirty="0"/>
              <a:t>SQL is not a programming language, but rather a data </a:t>
            </a:r>
            <a:r>
              <a:rPr lang="en-US" sz="2400" dirty="0">
                <a:solidFill>
                  <a:srgbClr val="FF0000"/>
                </a:solidFill>
              </a:rPr>
              <a:t>sub</a:t>
            </a:r>
            <a:r>
              <a:rPr lang="en-US" sz="2400" dirty="0"/>
              <a:t>language.</a:t>
            </a:r>
          </a:p>
          <a:p>
            <a:pPr lvl="1">
              <a:lnSpc>
                <a:spcPct val="80000"/>
              </a:lnSpc>
            </a:pPr>
            <a:r>
              <a:rPr lang="en-US" altLang="ko-KR" sz="2000" dirty="0">
                <a:solidFill>
                  <a:srgbClr val="FF0000"/>
                </a:solidFill>
              </a:rPr>
              <a:t>only</a:t>
            </a:r>
            <a:r>
              <a:rPr lang="en-US" altLang="ko-KR" sz="2000" dirty="0"/>
              <a:t> constructs for defining and processing a database</a:t>
            </a:r>
            <a:endParaRPr lang="en-US" sz="2000" dirty="0"/>
          </a:p>
          <a:p>
            <a:pPr>
              <a:lnSpc>
                <a:spcPct val="80000"/>
              </a:lnSpc>
            </a:pPr>
            <a:r>
              <a:rPr lang="en-US" sz="2400" dirty="0"/>
              <a:t>SQL is comprised of</a:t>
            </a:r>
          </a:p>
          <a:p>
            <a:pPr lvl="1">
              <a:lnSpc>
                <a:spcPct val="80000"/>
              </a:lnSpc>
            </a:pPr>
            <a:r>
              <a:rPr lang="en-US" sz="2000" dirty="0"/>
              <a:t>Data definition language (</a:t>
            </a:r>
            <a:r>
              <a:rPr lang="en-US" sz="2000" dirty="0">
                <a:solidFill>
                  <a:srgbClr val="FF0000"/>
                </a:solidFill>
              </a:rPr>
              <a:t>DDL</a:t>
            </a:r>
            <a:r>
              <a:rPr lang="en-US" sz="2000" dirty="0"/>
              <a:t>)</a:t>
            </a:r>
          </a:p>
          <a:p>
            <a:pPr lvl="2">
              <a:lnSpc>
                <a:spcPct val="80000"/>
              </a:lnSpc>
            </a:pPr>
            <a:r>
              <a:rPr lang="en-US" sz="1800" dirty="0"/>
              <a:t>Used to define database </a:t>
            </a:r>
            <a:r>
              <a:rPr lang="en-US" sz="1800" dirty="0">
                <a:solidFill>
                  <a:srgbClr val="FF0000"/>
                </a:solidFill>
              </a:rPr>
              <a:t>structures</a:t>
            </a:r>
          </a:p>
          <a:p>
            <a:pPr lvl="1">
              <a:lnSpc>
                <a:spcPct val="80000"/>
              </a:lnSpc>
            </a:pPr>
            <a:r>
              <a:rPr lang="en-US" sz="2000" dirty="0"/>
              <a:t>Data manipulation language (</a:t>
            </a:r>
            <a:r>
              <a:rPr lang="en-US" sz="2000" dirty="0">
                <a:solidFill>
                  <a:srgbClr val="FF0000"/>
                </a:solidFill>
              </a:rPr>
              <a:t>DML</a:t>
            </a:r>
            <a:r>
              <a:rPr lang="en-US" sz="2000" dirty="0"/>
              <a:t>)</a:t>
            </a:r>
          </a:p>
          <a:p>
            <a:pPr lvl="2">
              <a:lnSpc>
                <a:spcPct val="80000"/>
              </a:lnSpc>
            </a:pPr>
            <a:r>
              <a:rPr lang="en-US" sz="1800" dirty="0"/>
              <a:t>Data definition, updating, and retrieval (Queries)</a:t>
            </a:r>
          </a:p>
          <a:p>
            <a:pPr lvl="1">
              <a:lnSpc>
                <a:spcPct val="80000"/>
              </a:lnSpc>
            </a:pPr>
            <a:r>
              <a:rPr lang="en-US" sz="2000" dirty="0"/>
              <a:t>SQL/</a:t>
            </a:r>
            <a:r>
              <a:rPr lang="en-US" sz="2000" dirty="0">
                <a:solidFill>
                  <a:srgbClr val="FF0000"/>
                </a:solidFill>
              </a:rPr>
              <a:t>Persistent</a:t>
            </a:r>
            <a:r>
              <a:rPr lang="en-US" sz="2000" dirty="0"/>
              <a:t> Stored Modules (SQL/PSM)</a:t>
            </a:r>
          </a:p>
          <a:p>
            <a:pPr lvl="2">
              <a:lnSpc>
                <a:spcPct val="80000"/>
              </a:lnSpc>
            </a:pPr>
            <a:r>
              <a:rPr lang="en-US" sz="1800" dirty="0"/>
              <a:t>Procedural programming capabilities [See Appendix E]</a:t>
            </a:r>
          </a:p>
          <a:p>
            <a:pPr lvl="1">
              <a:lnSpc>
                <a:spcPct val="80000"/>
              </a:lnSpc>
            </a:pPr>
            <a:r>
              <a:rPr lang="en-US" sz="2000" dirty="0">
                <a:solidFill>
                  <a:srgbClr val="FF0000"/>
                </a:solidFill>
              </a:rPr>
              <a:t>Transaction</a:t>
            </a:r>
            <a:r>
              <a:rPr lang="en-US" sz="2000" dirty="0"/>
              <a:t> control language (TCL) </a:t>
            </a:r>
          </a:p>
          <a:p>
            <a:pPr lvl="2">
              <a:lnSpc>
                <a:spcPct val="80000"/>
              </a:lnSpc>
            </a:pPr>
            <a:r>
              <a:rPr lang="en-US" sz="1800" dirty="0"/>
              <a:t>Control transaction behavior [See Chapter 6]</a:t>
            </a:r>
          </a:p>
          <a:p>
            <a:pPr lvl="1">
              <a:lnSpc>
                <a:spcPct val="80000"/>
              </a:lnSpc>
            </a:pPr>
            <a:r>
              <a:rPr lang="en-US" sz="2000" dirty="0"/>
              <a:t>Data control language (DLC)</a:t>
            </a:r>
          </a:p>
          <a:p>
            <a:pPr lvl="2">
              <a:lnSpc>
                <a:spcPct val="80000"/>
              </a:lnSpc>
            </a:pPr>
            <a:r>
              <a:rPr lang="en-US" sz="1800" dirty="0"/>
              <a:t>Grant and revoke database </a:t>
            </a:r>
            <a:r>
              <a:rPr lang="en-US" sz="1800" dirty="0">
                <a:solidFill>
                  <a:srgbClr val="FF0000"/>
                </a:solidFill>
              </a:rPr>
              <a:t>permissions</a:t>
            </a:r>
            <a:r>
              <a:rPr lang="en-US" sz="1800" dirty="0"/>
              <a:t> [See Chapter 6]</a:t>
            </a:r>
          </a:p>
        </p:txBody>
      </p:sp>
      <p:sp>
        <p:nvSpPr>
          <p:cNvPr id="23555" name="Slide Number Placeholder 1"/>
          <p:cNvSpPr>
            <a:spLocks noGrp="1"/>
          </p:cNvSpPr>
          <p:nvPr>
            <p:ph type="sldNum" sz="quarter" idx="11"/>
          </p:nvPr>
        </p:nvSpPr>
        <p:spPr>
          <a:noFill/>
        </p:spPr>
        <p:txBody>
          <a:bodyPr/>
          <a:lstStyle/>
          <a:p>
            <a:r>
              <a:rPr lang="en-US" dirty="0">
                <a:cs typeface="Arial" charset="0"/>
              </a:rPr>
              <a:t>3-</a:t>
            </a:r>
            <a:fld id="{7B774710-5169-4380-BC18-A8D5EEC20560}" type="slidenum">
              <a:rPr lang="en-US">
                <a:cs typeface="Arial" charset="0"/>
              </a:rPr>
              <a:pPr/>
              <a:t>5</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a:xfrm>
            <a:off x="1447800" y="228600"/>
            <a:ext cx="7391400" cy="1219200"/>
          </a:xfrm>
        </p:spPr>
        <p:txBody>
          <a:bodyPr/>
          <a:lstStyle/>
          <a:p>
            <a:r>
              <a:rPr lang="en-US" sz="3200" dirty="0"/>
              <a:t>SQL for Data Retrieval:</a:t>
            </a:r>
            <a:br>
              <a:rPr lang="en-US" sz="3200" dirty="0"/>
            </a:br>
            <a:r>
              <a:rPr lang="en-US" sz="3600" dirty="0"/>
              <a:t>Join Example</a:t>
            </a:r>
          </a:p>
        </p:txBody>
      </p:sp>
      <p:sp>
        <p:nvSpPr>
          <p:cNvPr id="87043" name="Slide Number Placeholder 1"/>
          <p:cNvSpPr>
            <a:spLocks noGrp="1"/>
          </p:cNvSpPr>
          <p:nvPr>
            <p:ph type="sldNum" sz="quarter" idx="11"/>
          </p:nvPr>
        </p:nvSpPr>
        <p:spPr>
          <a:noFill/>
        </p:spPr>
        <p:txBody>
          <a:bodyPr/>
          <a:lstStyle/>
          <a:p>
            <a:r>
              <a:rPr lang="en-US" dirty="0">
                <a:cs typeface="Arial" charset="0"/>
              </a:rPr>
              <a:t>3-</a:t>
            </a:r>
            <a:fld id="{6EDCB55D-5A56-4A85-856F-E0EBACEE748D}" type="slidenum">
              <a:rPr lang="en-US">
                <a:cs typeface="Arial" charset="0"/>
              </a:rPr>
              <a:pPr/>
              <a:t>50</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dirty="0"/>
              <a:t>KROENKE and AUER - DATABASE CONCEPTS (7th Edition, Global Edition)                                      Copyright © 2015 Pearson Education, Ltd.</a:t>
            </a:r>
            <a:endParaRPr lang="en-US" dirty="0"/>
          </a:p>
        </p:txBody>
      </p:sp>
      <p:pic>
        <p:nvPicPr>
          <p:cNvPr id="1026" name="Picture 2" descr="C:\Users\배재학 (Jae-Hak J. Bae)\Deskto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7368" y="381000"/>
            <a:ext cx="744037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배재학 (Jae-Hak J. Bae)\Desktop\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59289" y="545711"/>
            <a:ext cx="3223167" cy="54845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배재학 (Jae-Hak J. Bae)\Desktop\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10649" y="1685335"/>
            <a:ext cx="3043787" cy="306169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배재학 (Jae-Hak J. Bae)\Desktop\1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4924282"/>
            <a:ext cx="4251325" cy="13589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직선 연결선 8"/>
          <p:cNvCxnSpPr/>
          <p:nvPr/>
        </p:nvCxnSpPr>
        <p:spPr>
          <a:xfrm>
            <a:off x="5910649" y="3962400"/>
            <a:ext cx="285235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p:nvCxnSpPr>
        <p:spPr>
          <a:xfrm>
            <a:off x="5867400" y="3505200"/>
            <a:ext cx="285235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p:nvCxnSpPr>
        <p:spPr>
          <a:xfrm>
            <a:off x="304800" y="2209800"/>
            <a:ext cx="5289123"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938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a:xfrm>
            <a:off x="1447800" y="228600"/>
            <a:ext cx="7391400" cy="1219200"/>
          </a:xfrm>
        </p:spPr>
        <p:txBody>
          <a:bodyPr/>
          <a:lstStyle/>
          <a:p>
            <a:r>
              <a:rPr lang="en-US" sz="3200" dirty="0"/>
              <a:t>SQL for Data Retrieval:</a:t>
            </a:r>
            <a:br>
              <a:rPr lang="en-US" sz="3200" dirty="0"/>
            </a:br>
            <a:r>
              <a:rPr lang="en-US" sz="3600" dirty="0"/>
              <a:t>Join Example</a:t>
            </a:r>
          </a:p>
        </p:txBody>
      </p:sp>
      <p:sp>
        <p:nvSpPr>
          <p:cNvPr id="87043" name="Slide Number Placeholder 1"/>
          <p:cNvSpPr>
            <a:spLocks noGrp="1"/>
          </p:cNvSpPr>
          <p:nvPr>
            <p:ph type="sldNum" sz="quarter" idx="11"/>
          </p:nvPr>
        </p:nvSpPr>
        <p:spPr>
          <a:noFill/>
        </p:spPr>
        <p:txBody>
          <a:bodyPr/>
          <a:lstStyle/>
          <a:p>
            <a:r>
              <a:rPr lang="en-US" dirty="0">
                <a:cs typeface="Arial" charset="0"/>
              </a:rPr>
              <a:t>3-</a:t>
            </a:r>
            <a:fld id="{6EDCB55D-5A56-4A85-856F-E0EBACEE748D}" type="slidenum">
              <a:rPr lang="en-US">
                <a:cs typeface="Arial" charset="0"/>
              </a:rPr>
              <a:pPr/>
              <a:t>51</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dirty="0"/>
              <a:t>KROENKE and AUER - DATABASE CONCEPTS (7th Edition, Global Edition)                                      Copyright © 2015 Pearson Education, Ltd.</a:t>
            </a:r>
            <a:endParaRPr lang="en-US" dirty="0"/>
          </a:p>
        </p:txBody>
      </p:sp>
      <p:pic>
        <p:nvPicPr>
          <p:cNvPr id="1026" name="Picture 2" descr="C:\Users\배재학 (Jae-Hak J. Bae)\Deskto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7368" y="381000"/>
            <a:ext cx="744037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배재학 (Jae-Hak J. Bae)\Desktop\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359289" y="545711"/>
            <a:ext cx="3223167" cy="54845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배재학 (Jae-Hak J. Bae)\Desktop\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10649" y="1685335"/>
            <a:ext cx="3043787" cy="306169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Users\배재학 (Jae-Hak J. Bae)\Desktop\1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83401" y="2667000"/>
            <a:ext cx="1912256" cy="361831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직선 연결선 8"/>
          <p:cNvCxnSpPr/>
          <p:nvPr/>
        </p:nvCxnSpPr>
        <p:spPr>
          <a:xfrm>
            <a:off x="304800" y="2209800"/>
            <a:ext cx="5289123"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직사각형 2"/>
          <p:cNvSpPr/>
          <p:nvPr/>
        </p:nvSpPr>
        <p:spPr>
          <a:xfrm>
            <a:off x="3505200" y="2792684"/>
            <a:ext cx="1447800" cy="483916"/>
          </a:xfrm>
          <a:prstGeom prst="rect">
            <a:avLst/>
          </a:prstGeom>
          <a:solidFill>
            <a:srgbClr val="FF0000">
              <a:alpha val="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p:cNvCxnSpPr/>
          <p:nvPr/>
        </p:nvCxnSpPr>
        <p:spPr>
          <a:xfrm>
            <a:off x="5943600" y="3429000"/>
            <a:ext cx="285235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p:nvCxnSpPr>
        <p:spPr>
          <a:xfrm>
            <a:off x="5910649" y="3886200"/>
            <a:ext cx="285235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a:off x="5910649" y="1905000"/>
            <a:ext cx="285235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a:off x="5910649" y="2362200"/>
            <a:ext cx="285235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683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a:xfrm>
            <a:off x="1447800" y="228600"/>
            <a:ext cx="7391400" cy="1219200"/>
          </a:xfrm>
        </p:spPr>
        <p:txBody>
          <a:bodyPr/>
          <a:lstStyle/>
          <a:p>
            <a:r>
              <a:rPr lang="en-US" sz="3200" dirty="0"/>
              <a:t>SQL for Data Retrieval:</a:t>
            </a:r>
            <a:br>
              <a:rPr lang="en-US" sz="3200" dirty="0"/>
            </a:br>
            <a:r>
              <a:rPr lang="en-US" sz="3600" dirty="0"/>
              <a:t>Join Example</a:t>
            </a:r>
          </a:p>
        </p:txBody>
      </p:sp>
      <p:sp>
        <p:nvSpPr>
          <p:cNvPr id="87042" name="Rectangle 3"/>
          <p:cNvSpPr>
            <a:spLocks noGrp="1" noChangeArrowheads="1"/>
          </p:cNvSpPr>
          <p:nvPr>
            <p:ph idx="1"/>
          </p:nvPr>
        </p:nvSpPr>
        <p:spPr>
          <a:xfrm>
            <a:off x="1447800" y="1676400"/>
            <a:ext cx="7086600" cy="4114800"/>
          </a:xfrm>
        </p:spPr>
        <p:txBody>
          <a:bodyPr/>
          <a:lstStyle/>
          <a:p>
            <a:pPr lvl="2">
              <a:buFontTx/>
              <a:buNone/>
            </a:pPr>
            <a:endParaRPr lang="en-US" dirty="0"/>
          </a:p>
          <a:p>
            <a:pPr lvl="2">
              <a:buFontTx/>
              <a:buNone/>
            </a:pPr>
            <a:r>
              <a:rPr lang="en-US" sz="1800" b="1" dirty="0">
                <a:solidFill>
                  <a:srgbClr val="2117E7"/>
                </a:solidFill>
                <a:latin typeface="Courier New" pitchFamily="49" charset="0"/>
              </a:rPr>
              <a:t>SELECT  EmpName</a:t>
            </a:r>
          </a:p>
          <a:p>
            <a:pPr lvl="2">
              <a:buFontTx/>
              <a:buNone/>
            </a:pPr>
            <a:r>
              <a:rPr lang="en-US" sz="1800" b="1" dirty="0">
                <a:solidFill>
                  <a:srgbClr val="FF0000"/>
                </a:solidFill>
                <a:latin typeface="Courier New" pitchFamily="49" charset="0"/>
              </a:rPr>
              <a:t>FROM</a:t>
            </a:r>
            <a:r>
              <a:rPr lang="en-US" sz="1800" b="1" dirty="0">
                <a:solidFill>
                  <a:srgbClr val="2117E7"/>
                </a:solidFill>
                <a:latin typeface="Courier New" pitchFamily="49" charset="0"/>
              </a:rPr>
              <a:t>    </a:t>
            </a:r>
            <a:r>
              <a:rPr lang="en-US" sz="1800" b="1" dirty="0">
                <a:solidFill>
                  <a:srgbClr val="00B050"/>
                </a:solidFill>
                <a:latin typeface="Courier New" pitchFamily="49" charset="0"/>
              </a:rPr>
              <a:t>EMPLOYEE</a:t>
            </a:r>
            <a:r>
              <a:rPr lang="en-US" sz="1800" b="1" dirty="0">
                <a:solidFill>
                  <a:srgbClr val="2117E7"/>
                </a:solidFill>
                <a:latin typeface="Courier New" pitchFamily="49" charset="0"/>
              </a:rPr>
              <a:t> </a:t>
            </a:r>
            <a:r>
              <a:rPr lang="en-US" sz="1800" b="1" dirty="0">
                <a:solidFill>
                  <a:srgbClr val="FF0000"/>
                </a:solidFill>
                <a:latin typeface="Courier New" pitchFamily="49" charset="0"/>
              </a:rPr>
              <a:t>AS</a:t>
            </a:r>
            <a:r>
              <a:rPr lang="en-US" sz="1800" b="1" dirty="0">
                <a:solidFill>
                  <a:srgbClr val="2117E7"/>
                </a:solidFill>
                <a:latin typeface="Courier New" pitchFamily="49" charset="0"/>
              </a:rPr>
              <a:t> </a:t>
            </a:r>
            <a:r>
              <a:rPr lang="en-US" sz="1800" b="1" dirty="0">
                <a:solidFill>
                  <a:srgbClr val="00B050"/>
                </a:solidFill>
                <a:latin typeface="Courier New" pitchFamily="49" charset="0"/>
              </a:rPr>
              <a:t>E</a:t>
            </a:r>
            <a:r>
              <a:rPr lang="en-US" sz="1800" b="1" dirty="0">
                <a:solidFill>
                  <a:srgbClr val="2117E7"/>
                </a:solidFill>
                <a:latin typeface="Courier New" pitchFamily="49" charset="0"/>
              </a:rPr>
              <a:t>, </a:t>
            </a:r>
            <a:r>
              <a:rPr lang="en-US" sz="1800" b="1" dirty="0">
                <a:solidFill>
                  <a:srgbClr val="00B0F0"/>
                </a:solidFill>
                <a:latin typeface="Courier New" pitchFamily="49" charset="0"/>
              </a:rPr>
              <a:t>DEPARTMENT</a:t>
            </a:r>
            <a:r>
              <a:rPr lang="en-US" sz="1800" b="1" dirty="0">
                <a:solidFill>
                  <a:srgbClr val="2117E7"/>
                </a:solidFill>
                <a:latin typeface="Courier New" pitchFamily="49" charset="0"/>
              </a:rPr>
              <a:t> </a:t>
            </a:r>
            <a:r>
              <a:rPr lang="en-US" sz="1800" b="1" dirty="0">
                <a:solidFill>
                  <a:srgbClr val="FF0000"/>
                </a:solidFill>
                <a:latin typeface="Courier New" pitchFamily="49" charset="0"/>
              </a:rPr>
              <a:t>AS</a:t>
            </a:r>
            <a:r>
              <a:rPr lang="en-US" sz="1800" b="1" dirty="0">
                <a:solidFill>
                  <a:srgbClr val="2117E7"/>
                </a:solidFill>
                <a:latin typeface="Courier New" pitchFamily="49" charset="0"/>
              </a:rPr>
              <a:t> </a:t>
            </a:r>
            <a:r>
              <a:rPr lang="en-US" sz="1800" b="1" dirty="0">
                <a:solidFill>
                  <a:srgbClr val="00B0F0"/>
                </a:solidFill>
                <a:latin typeface="Courier New" pitchFamily="49" charset="0"/>
              </a:rPr>
              <a:t>D</a:t>
            </a:r>
          </a:p>
          <a:p>
            <a:pPr lvl="2">
              <a:buFontTx/>
              <a:buNone/>
            </a:pPr>
            <a:r>
              <a:rPr lang="en-US" sz="1800" b="1" dirty="0">
                <a:solidFill>
                  <a:srgbClr val="2117E7"/>
                </a:solidFill>
                <a:latin typeface="Courier New" pitchFamily="49" charset="0"/>
              </a:rPr>
              <a:t>WHERE   </a:t>
            </a:r>
            <a:r>
              <a:rPr lang="en-US" sz="1800" b="1" dirty="0">
                <a:solidFill>
                  <a:srgbClr val="00B050"/>
                </a:solidFill>
                <a:latin typeface="Courier New" pitchFamily="49" charset="0"/>
              </a:rPr>
              <a:t>E</a:t>
            </a:r>
            <a:r>
              <a:rPr lang="en-US" sz="1800" b="1" dirty="0">
                <a:solidFill>
                  <a:srgbClr val="2117E7"/>
                </a:solidFill>
                <a:latin typeface="Courier New" pitchFamily="49" charset="0"/>
              </a:rPr>
              <a:t>.DeptID = </a:t>
            </a:r>
            <a:r>
              <a:rPr lang="en-US" sz="1800" b="1" dirty="0">
                <a:solidFill>
                  <a:srgbClr val="00B0F0"/>
                </a:solidFill>
                <a:latin typeface="Courier New" pitchFamily="49" charset="0"/>
              </a:rPr>
              <a:t>D</a:t>
            </a:r>
            <a:r>
              <a:rPr lang="en-US" sz="1800" b="1" dirty="0">
                <a:solidFill>
                  <a:srgbClr val="2117E7"/>
                </a:solidFill>
                <a:latin typeface="Courier New" pitchFamily="49" charset="0"/>
              </a:rPr>
              <a:t>.DeptID</a:t>
            </a:r>
          </a:p>
          <a:p>
            <a:pPr lvl="2">
              <a:buFontTx/>
              <a:buNone/>
            </a:pPr>
            <a:r>
              <a:rPr lang="en-US" sz="1800" b="1" dirty="0">
                <a:solidFill>
                  <a:srgbClr val="2117E7"/>
                </a:solidFill>
                <a:latin typeface="Courier New" pitchFamily="49" charset="0"/>
              </a:rPr>
              <a:t>	 	 AND  </a:t>
            </a:r>
            <a:r>
              <a:rPr lang="en-US" sz="1800" b="1" dirty="0">
                <a:solidFill>
                  <a:srgbClr val="00B0F0"/>
                </a:solidFill>
                <a:latin typeface="Courier New" pitchFamily="49" charset="0"/>
              </a:rPr>
              <a:t>D</a:t>
            </a:r>
            <a:r>
              <a:rPr lang="en-US" sz="1800" b="1" dirty="0">
                <a:solidFill>
                  <a:srgbClr val="2117E7"/>
                </a:solidFill>
                <a:latin typeface="Courier New" pitchFamily="49" charset="0"/>
              </a:rPr>
              <a:t>.DeptName LIKE </a:t>
            </a:r>
            <a:r>
              <a:rPr lang="en-US" sz="1800" b="1" dirty="0">
                <a:solidFill>
                  <a:srgbClr val="2117E7"/>
                </a:solidFill>
                <a:latin typeface="Courier New" pitchFamily="49" charset="0"/>
                <a:cs typeface="Courier New" pitchFamily="49" charset="0"/>
              </a:rPr>
              <a:t>'</a:t>
            </a:r>
            <a:r>
              <a:rPr lang="en-US" sz="1800" b="1" dirty="0">
                <a:solidFill>
                  <a:srgbClr val="2117E7"/>
                </a:solidFill>
                <a:latin typeface="Courier New" pitchFamily="49" charset="0"/>
              </a:rPr>
              <a:t>Account%</a:t>
            </a:r>
            <a:r>
              <a:rPr lang="en-US" sz="1800" b="1" dirty="0">
                <a:solidFill>
                  <a:srgbClr val="2117E7"/>
                </a:solidFill>
                <a:latin typeface="Courier New" pitchFamily="49" charset="0"/>
                <a:cs typeface="Courier New" pitchFamily="49" charset="0"/>
              </a:rPr>
              <a:t>'</a:t>
            </a:r>
            <a:r>
              <a:rPr lang="en-US" sz="1800" b="1" dirty="0">
                <a:solidFill>
                  <a:srgbClr val="2117E7"/>
                </a:solidFill>
                <a:latin typeface="Courier New" pitchFamily="49" charset="0"/>
              </a:rPr>
              <a:t>;</a:t>
            </a:r>
          </a:p>
          <a:p>
            <a:pPr lvl="1">
              <a:buFontTx/>
              <a:buNone/>
            </a:pPr>
            <a:endParaRPr lang="en-US" sz="1800" b="1" dirty="0">
              <a:latin typeface="Courier New" pitchFamily="49" charset="0"/>
            </a:endParaRPr>
          </a:p>
          <a:p>
            <a:pPr lvl="2">
              <a:buFontTx/>
              <a:buNone/>
            </a:pPr>
            <a:endParaRPr lang="en-US" dirty="0"/>
          </a:p>
          <a:p>
            <a:pPr lvl="2">
              <a:buFontTx/>
              <a:buNone/>
            </a:pPr>
            <a:endParaRPr lang="en-US" dirty="0"/>
          </a:p>
        </p:txBody>
      </p:sp>
      <p:sp>
        <p:nvSpPr>
          <p:cNvPr id="87043" name="Slide Number Placeholder 1"/>
          <p:cNvSpPr>
            <a:spLocks noGrp="1"/>
          </p:cNvSpPr>
          <p:nvPr>
            <p:ph type="sldNum" sz="quarter" idx="11"/>
          </p:nvPr>
        </p:nvSpPr>
        <p:spPr>
          <a:noFill/>
        </p:spPr>
        <p:txBody>
          <a:bodyPr/>
          <a:lstStyle/>
          <a:p>
            <a:r>
              <a:rPr lang="en-US" dirty="0">
                <a:cs typeface="Arial" charset="0"/>
              </a:rPr>
              <a:t>3-</a:t>
            </a:r>
            <a:fld id="{6EDCB55D-5A56-4A85-856F-E0EBACEE748D}" type="slidenum">
              <a:rPr lang="en-US">
                <a:cs typeface="Arial" charset="0"/>
              </a:rPr>
              <a:pPr/>
              <a:t>52</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extLst>
      <p:ext uri="{BB962C8B-B14F-4D97-AF65-F5344CB8AC3E}">
        <p14:creationId xmlns:p14="http://schemas.microsoft.com/office/powerpoint/2010/main" val="3428656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a:xfrm>
            <a:off x="1447800" y="228600"/>
            <a:ext cx="7391400" cy="1219200"/>
          </a:xfrm>
        </p:spPr>
        <p:txBody>
          <a:bodyPr/>
          <a:lstStyle/>
          <a:p>
            <a:r>
              <a:rPr lang="en-US" sz="3200" dirty="0"/>
              <a:t>SQL for Data Retrieval:</a:t>
            </a:r>
            <a:br>
              <a:rPr lang="en-US" sz="3200" dirty="0"/>
            </a:br>
            <a:r>
              <a:rPr lang="en-US" sz="3600" dirty="0"/>
              <a:t>JOIN…ON Example</a:t>
            </a:r>
          </a:p>
        </p:txBody>
      </p:sp>
      <p:sp>
        <p:nvSpPr>
          <p:cNvPr id="89090" name="Rectangle 3"/>
          <p:cNvSpPr>
            <a:spLocks noGrp="1" noChangeArrowheads="1"/>
          </p:cNvSpPr>
          <p:nvPr>
            <p:ph idx="1"/>
          </p:nvPr>
        </p:nvSpPr>
        <p:spPr>
          <a:xfrm>
            <a:off x="1447800" y="1676400"/>
            <a:ext cx="7086600" cy="4114800"/>
          </a:xfrm>
        </p:spPr>
        <p:txBody>
          <a:bodyPr/>
          <a:lstStyle/>
          <a:p>
            <a:r>
              <a:rPr lang="en-US" dirty="0"/>
              <a:t>The JOIN…ON syntax can be used in joins.</a:t>
            </a:r>
          </a:p>
          <a:p>
            <a:r>
              <a:rPr lang="en-US" dirty="0"/>
              <a:t>It has the </a:t>
            </a:r>
            <a:r>
              <a:rPr lang="en-US" dirty="0">
                <a:solidFill>
                  <a:srgbClr val="FF0000"/>
                </a:solidFill>
              </a:rPr>
              <a:t>advantage</a:t>
            </a:r>
            <a:r>
              <a:rPr lang="en-US" dirty="0"/>
              <a:t> of moving the JOIN syntax </a:t>
            </a:r>
            <a:r>
              <a:rPr lang="en-US" dirty="0">
                <a:solidFill>
                  <a:srgbClr val="FF0000"/>
                </a:solidFill>
              </a:rPr>
              <a:t>into</a:t>
            </a:r>
            <a:r>
              <a:rPr lang="en-US" dirty="0"/>
              <a:t> the </a:t>
            </a:r>
            <a:r>
              <a:rPr lang="en-US" dirty="0">
                <a:solidFill>
                  <a:srgbClr val="00B050"/>
                </a:solidFill>
              </a:rPr>
              <a:t>FROM</a:t>
            </a:r>
            <a:r>
              <a:rPr lang="en-US" dirty="0"/>
              <a:t> clause.</a:t>
            </a:r>
          </a:p>
          <a:p>
            <a:pPr lvl="2">
              <a:buFontTx/>
              <a:buNone/>
            </a:pPr>
            <a:endParaRPr lang="en-US" dirty="0"/>
          </a:p>
          <a:p>
            <a:pPr lvl="2">
              <a:buFontTx/>
              <a:buNone/>
            </a:pPr>
            <a:r>
              <a:rPr lang="en-US" sz="1800" b="1" dirty="0">
                <a:solidFill>
                  <a:srgbClr val="2117E7"/>
                </a:solidFill>
                <a:latin typeface="Courier New" pitchFamily="49" charset="0"/>
              </a:rPr>
              <a:t>SELECT  EmpName</a:t>
            </a:r>
          </a:p>
          <a:p>
            <a:pPr lvl="2">
              <a:buFontTx/>
              <a:buNone/>
            </a:pPr>
            <a:r>
              <a:rPr lang="en-US" sz="1800" b="1" dirty="0">
                <a:solidFill>
                  <a:srgbClr val="00B050"/>
                </a:solidFill>
                <a:latin typeface="Courier New" pitchFamily="49" charset="0"/>
              </a:rPr>
              <a:t>FROM</a:t>
            </a:r>
            <a:r>
              <a:rPr lang="en-US" sz="1800" b="1" dirty="0">
                <a:solidFill>
                  <a:srgbClr val="2117E7"/>
                </a:solidFill>
                <a:latin typeface="Courier New" pitchFamily="49" charset="0"/>
              </a:rPr>
              <a:t>    EMPLOYEE AS E </a:t>
            </a:r>
            <a:r>
              <a:rPr lang="en-US" sz="1800" b="1" dirty="0">
                <a:solidFill>
                  <a:srgbClr val="FF0000"/>
                </a:solidFill>
                <a:latin typeface="Courier New" pitchFamily="49" charset="0"/>
              </a:rPr>
              <a:t>JOIN</a:t>
            </a:r>
            <a:r>
              <a:rPr lang="en-US" sz="1800" b="1" dirty="0">
                <a:solidFill>
                  <a:srgbClr val="2117E7"/>
                </a:solidFill>
                <a:latin typeface="Courier New" pitchFamily="49" charset="0"/>
              </a:rPr>
              <a:t> DEPARTMENT AS D</a:t>
            </a:r>
          </a:p>
          <a:p>
            <a:pPr lvl="2">
              <a:buFontTx/>
              <a:buNone/>
            </a:pPr>
            <a:r>
              <a:rPr lang="en-US" sz="1800" b="1" dirty="0">
                <a:solidFill>
                  <a:srgbClr val="2117E7"/>
                </a:solidFill>
                <a:latin typeface="Courier New" pitchFamily="49" charset="0"/>
              </a:rPr>
              <a:t>		 </a:t>
            </a:r>
            <a:r>
              <a:rPr lang="en-US" sz="1800" b="1" dirty="0">
                <a:solidFill>
                  <a:srgbClr val="FF0000"/>
                </a:solidFill>
                <a:latin typeface="Courier New" pitchFamily="49" charset="0"/>
              </a:rPr>
              <a:t>ON</a:t>
            </a:r>
            <a:r>
              <a:rPr lang="en-US" sz="1800" b="1" dirty="0">
                <a:solidFill>
                  <a:srgbClr val="2117E7"/>
                </a:solidFill>
                <a:latin typeface="Courier New" pitchFamily="49" charset="0"/>
              </a:rPr>
              <a:t> </a:t>
            </a:r>
            <a:r>
              <a:rPr lang="en-US" sz="1800" b="1" dirty="0" err="1">
                <a:solidFill>
                  <a:srgbClr val="2117E7"/>
                </a:solidFill>
                <a:latin typeface="Courier New" pitchFamily="49" charset="0"/>
              </a:rPr>
              <a:t>E.DeptID</a:t>
            </a:r>
            <a:r>
              <a:rPr lang="en-US" sz="1800" b="1" dirty="0">
                <a:solidFill>
                  <a:srgbClr val="2117E7"/>
                </a:solidFill>
                <a:latin typeface="Courier New" pitchFamily="49" charset="0"/>
              </a:rPr>
              <a:t> = D.DeptID</a:t>
            </a:r>
          </a:p>
          <a:p>
            <a:pPr lvl="2">
              <a:buFontTx/>
              <a:buNone/>
            </a:pPr>
            <a:r>
              <a:rPr lang="en-US" sz="1800" b="1" dirty="0">
                <a:solidFill>
                  <a:srgbClr val="2117E7"/>
                </a:solidFill>
                <a:latin typeface="Courier New" pitchFamily="49" charset="0"/>
              </a:rPr>
              <a:t>WHERE   D.DeptName LIKE </a:t>
            </a:r>
            <a:r>
              <a:rPr lang="en-US" sz="1800" b="1" dirty="0">
                <a:solidFill>
                  <a:srgbClr val="2117E7"/>
                </a:solidFill>
                <a:latin typeface="Courier New" pitchFamily="49" charset="0"/>
                <a:cs typeface="Courier New" pitchFamily="49" charset="0"/>
              </a:rPr>
              <a:t>'</a:t>
            </a:r>
            <a:r>
              <a:rPr lang="en-US" sz="1800" b="1" dirty="0">
                <a:solidFill>
                  <a:srgbClr val="2117E7"/>
                </a:solidFill>
                <a:latin typeface="Courier New" pitchFamily="49" charset="0"/>
              </a:rPr>
              <a:t>Account%</a:t>
            </a:r>
            <a:r>
              <a:rPr lang="en-US" sz="1800" b="1" dirty="0">
                <a:solidFill>
                  <a:srgbClr val="2117E7"/>
                </a:solidFill>
                <a:latin typeface="Courier New" pitchFamily="49" charset="0"/>
                <a:cs typeface="Courier New" pitchFamily="49" charset="0"/>
              </a:rPr>
              <a:t>'</a:t>
            </a:r>
            <a:r>
              <a:rPr lang="en-US" sz="1800" b="1" dirty="0">
                <a:solidFill>
                  <a:srgbClr val="2117E7"/>
                </a:solidFill>
                <a:latin typeface="Courier New" pitchFamily="49" charset="0"/>
              </a:rPr>
              <a:t>;</a:t>
            </a:r>
          </a:p>
          <a:p>
            <a:pPr lvl="1">
              <a:buFontTx/>
              <a:buNone/>
            </a:pPr>
            <a:endParaRPr lang="en-US" sz="1800" b="1" dirty="0">
              <a:latin typeface="Courier New" pitchFamily="49" charset="0"/>
            </a:endParaRPr>
          </a:p>
          <a:p>
            <a:pPr lvl="2">
              <a:buFontTx/>
              <a:buNone/>
            </a:pPr>
            <a:endParaRPr lang="en-US" dirty="0"/>
          </a:p>
          <a:p>
            <a:pPr lvl="2">
              <a:buFontTx/>
              <a:buNone/>
            </a:pPr>
            <a:endParaRPr lang="en-US" dirty="0"/>
          </a:p>
        </p:txBody>
      </p:sp>
      <p:sp>
        <p:nvSpPr>
          <p:cNvPr id="89091" name="Slide Number Placeholder 1"/>
          <p:cNvSpPr>
            <a:spLocks noGrp="1"/>
          </p:cNvSpPr>
          <p:nvPr>
            <p:ph type="sldNum" sz="quarter" idx="11"/>
          </p:nvPr>
        </p:nvSpPr>
        <p:spPr>
          <a:noFill/>
        </p:spPr>
        <p:txBody>
          <a:bodyPr/>
          <a:lstStyle/>
          <a:p>
            <a:r>
              <a:rPr lang="en-US" dirty="0">
                <a:cs typeface="Arial" charset="0"/>
              </a:rPr>
              <a:t>3-</a:t>
            </a:r>
            <a:fld id="{0D176920-F304-4276-AAD5-2BD97D93A66B}" type="slidenum">
              <a:rPr lang="en-US">
                <a:cs typeface="Arial" charset="0"/>
              </a:rPr>
              <a:pPr/>
              <a:t>53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a:xfrm>
            <a:off x="1447800" y="228600"/>
            <a:ext cx="7391400" cy="1219200"/>
          </a:xfrm>
        </p:spPr>
        <p:txBody>
          <a:bodyPr/>
          <a:lstStyle/>
          <a:p>
            <a:r>
              <a:rPr lang="en-US" sz="3200" dirty="0"/>
              <a:t>SQL for Data Retrieval:</a:t>
            </a:r>
            <a:br>
              <a:rPr lang="en-US" sz="3200" dirty="0"/>
            </a:br>
            <a:r>
              <a:rPr lang="en-US" sz="3600" dirty="0"/>
              <a:t>OUTER JOIN I</a:t>
            </a:r>
          </a:p>
        </p:txBody>
      </p:sp>
      <p:sp>
        <p:nvSpPr>
          <p:cNvPr id="91138" name="Rectangle 3"/>
          <p:cNvSpPr>
            <a:spLocks noGrp="1" noChangeArrowheads="1"/>
          </p:cNvSpPr>
          <p:nvPr>
            <p:ph idx="1"/>
          </p:nvPr>
        </p:nvSpPr>
        <p:spPr>
          <a:xfrm>
            <a:off x="1447800" y="1676400"/>
            <a:ext cx="7086600" cy="1981200"/>
          </a:xfrm>
        </p:spPr>
        <p:txBody>
          <a:bodyPr/>
          <a:lstStyle/>
          <a:p>
            <a:pPr>
              <a:lnSpc>
                <a:spcPct val="90000"/>
              </a:lnSpc>
            </a:pPr>
            <a:r>
              <a:rPr lang="en-US" sz="2000" dirty="0"/>
              <a:t>The </a:t>
            </a:r>
            <a:r>
              <a:rPr lang="en-US" sz="2000" dirty="0">
                <a:solidFill>
                  <a:srgbClr val="FF0000"/>
                </a:solidFill>
              </a:rPr>
              <a:t>OUTER</a:t>
            </a:r>
            <a:r>
              <a:rPr lang="en-US" sz="2000" dirty="0"/>
              <a:t> </a:t>
            </a:r>
            <a:r>
              <a:rPr lang="en-US" sz="2000" dirty="0">
                <a:solidFill>
                  <a:srgbClr val="00B050"/>
                </a:solidFill>
              </a:rPr>
              <a:t>JOIN</a:t>
            </a:r>
            <a:r>
              <a:rPr lang="en-US" sz="2000" dirty="0"/>
              <a:t> syntax can be used to obtain data that exists in one table </a:t>
            </a:r>
            <a:r>
              <a:rPr lang="en-US" sz="2000" dirty="0">
                <a:solidFill>
                  <a:srgbClr val="FF0000"/>
                </a:solidFill>
              </a:rPr>
              <a:t>without</a:t>
            </a:r>
            <a:r>
              <a:rPr lang="en-US" sz="2000" dirty="0"/>
              <a:t> matching data in the other table.</a:t>
            </a:r>
          </a:p>
          <a:p>
            <a:pPr lvl="2">
              <a:lnSpc>
                <a:spcPct val="90000"/>
              </a:lnSpc>
              <a:buFontTx/>
              <a:buNone/>
            </a:pPr>
            <a:endParaRPr lang="en-US" dirty="0"/>
          </a:p>
          <a:p>
            <a:pPr lvl="1">
              <a:lnSpc>
                <a:spcPct val="90000"/>
              </a:lnSpc>
              <a:buFontTx/>
              <a:buNone/>
            </a:pPr>
            <a:endParaRPr lang="en-US" sz="1800" b="1" dirty="0">
              <a:latin typeface="Courier New" pitchFamily="49" charset="0"/>
            </a:endParaRPr>
          </a:p>
          <a:p>
            <a:pPr lvl="2">
              <a:lnSpc>
                <a:spcPct val="90000"/>
              </a:lnSpc>
              <a:buFontTx/>
              <a:buNone/>
            </a:pPr>
            <a:endParaRPr lang="en-US" dirty="0"/>
          </a:p>
          <a:p>
            <a:pPr lvl="2">
              <a:lnSpc>
                <a:spcPct val="90000"/>
              </a:lnSpc>
              <a:buFontTx/>
              <a:buNone/>
            </a:pPr>
            <a:endParaRPr lang="en-US" dirty="0"/>
          </a:p>
        </p:txBody>
      </p:sp>
      <p:sp>
        <p:nvSpPr>
          <p:cNvPr id="91139" name="Slide Number Placeholder 1"/>
          <p:cNvSpPr>
            <a:spLocks noGrp="1"/>
          </p:cNvSpPr>
          <p:nvPr>
            <p:ph type="sldNum" sz="quarter" idx="11"/>
          </p:nvPr>
        </p:nvSpPr>
        <p:spPr>
          <a:noFill/>
        </p:spPr>
        <p:txBody>
          <a:bodyPr/>
          <a:lstStyle/>
          <a:p>
            <a:r>
              <a:rPr lang="en-US" dirty="0">
                <a:cs typeface="Arial" charset="0"/>
              </a:rPr>
              <a:t>3-</a:t>
            </a:r>
            <a:fld id="{7D7FF822-DBD7-492A-8110-6CCA0EA55902}" type="slidenum">
              <a:rPr lang="en-US">
                <a:cs typeface="Arial" charset="0"/>
              </a:rPr>
              <a:pPr/>
              <a:t>54</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pic>
        <p:nvPicPr>
          <p:cNvPr id="3" name="Picture 2"/>
          <p:cNvPicPr>
            <a:picLocks noChangeAspect="1"/>
          </p:cNvPicPr>
          <p:nvPr/>
        </p:nvPicPr>
        <p:blipFill>
          <a:blip r:embed="rId3"/>
          <a:stretch>
            <a:fillRect/>
          </a:stretch>
        </p:blipFill>
        <p:spPr>
          <a:xfrm>
            <a:off x="1676400" y="2667000"/>
            <a:ext cx="6934200" cy="3217036"/>
          </a:xfrm>
          <a:prstGeom prst="rect">
            <a:avLst/>
          </a:prstGeom>
        </p:spPr>
      </p:pic>
      <p:sp>
        <p:nvSpPr>
          <p:cNvPr id="7" name="직사각형 6"/>
          <p:cNvSpPr/>
          <p:nvPr/>
        </p:nvSpPr>
        <p:spPr>
          <a:xfrm>
            <a:off x="3505200" y="3200400"/>
            <a:ext cx="1905000" cy="424149"/>
          </a:xfrm>
          <a:prstGeom prst="rect">
            <a:avLst/>
          </a:prstGeom>
          <a:solidFill>
            <a:srgbClr val="FF0000">
              <a:alpha val="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6400800" y="4953000"/>
            <a:ext cx="1905000" cy="609600"/>
          </a:xfrm>
          <a:prstGeom prst="rect">
            <a:avLst/>
          </a:prstGeom>
          <a:solidFill>
            <a:srgbClr val="FF0000">
              <a:alpha val="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a:xfrm>
            <a:off x="1447800" y="228600"/>
            <a:ext cx="7391400" cy="1219200"/>
          </a:xfrm>
        </p:spPr>
        <p:txBody>
          <a:bodyPr/>
          <a:lstStyle/>
          <a:p>
            <a:r>
              <a:rPr lang="en-US" sz="3200" dirty="0"/>
              <a:t>SQL for Data Retrieval:</a:t>
            </a:r>
            <a:br>
              <a:rPr lang="en-US" sz="3200" dirty="0"/>
            </a:br>
            <a:r>
              <a:rPr lang="en-US" sz="3600" dirty="0"/>
              <a:t>OUTER JOIN II</a:t>
            </a:r>
          </a:p>
        </p:txBody>
      </p:sp>
      <p:sp>
        <p:nvSpPr>
          <p:cNvPr id="91139" name="Slide Number Placeholder 1"/>
          <p:cNvSpPr>
            <a:spLocks noGrp="1"/>
          </p:cNvSpPr>
          <p:nvPr>
            <p:ph type="sldNum" sz="quarter" idx="11"/>
          </p:nvPr>
        </p:nvSpPr>
        <p:spPr>
          <a:noFill/>
        </p:spPr>
        <p:txBody>
          <a:bodyPr/>
          <a:lstStyle/>
          <a:p>
            <a:r>
              <a:rPr lang="en-US" dirty="0">
                <a:cs typeface="Arial" charset="0"/>
              </a:rPr>
              <a:t>3-</a:t>
            </a:r>
            <a:fld id="{7D7FF822-DBD7-492A-8110-6CCA0EA55902}" type="slidenum">
              <a:rPr lang="en-US">
                <a:cs typeface="Arial" charset="0"/>
              </a:rPr>
              <a:pPr/>
              <a:t>55</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pic>
        <p:nvPicPr>
          <p:cNvPr id="5" name="Picture 4"/>
          <p:cNvPicPr>
            <a:picLocks noChangeAspect="1"/>
          </p:cNvPicPr>
          <p:nvPr/>
        </p:nvPicPr>
        <p:blipFill>
          <a:blip r:embed="rId3"/>
          <a:stretch>
            <a:fillRect/>
          </a:stretch>
        </p:blipFill>
        <p:spPr>
          <a:xfrm>
            <a:off x="1524000" y="3551684"/>
            <a:ext cx="7467600" cy="1782316"/>
          </a:xfrm>
          <a:prstGeom prst="rect">
            <a:avLst/>
          </a:prstGeom>
        </p:spPr>
      </p:pic>
      <p:sp>
        <p:nvSpPr>
          <p:cNvPr id="7" name="타원 6"/>
          <p:cNvSpPr/>
          <p:nvPr/>
        </p:nvSpPr>
        <p:spPr>
          <a:xfrm>
            <a:off x="1600200" y="3657600"/>
            <a:ext cx="304800" cy="2286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5490661"/>
            <a:ext cx="5562600" cy="1198521"/>
          </a:xfrm>
          <a:prstGeom prst="rect">
            <a:avLst/>
          </a:prstGeom>
        </p:spPr>
      </p:pic>
      <p:sp>
        <p:nvSpPr>
          <p:cNvPr id="10" name="타원 9"/>
          <p:cNvSpPr/>
          <p:nvPr/>
        </p:nvSpPr>
        <p:spPr>
          <a:xfrm>
            <a:off x="3657600" y="5943600"/>
            <a:ext cx="685800" cy="24897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11" name="Picture 2"/>
          <p:cNvPicPr>
            <a:picLocks noChangeAspect="1"/>
          </p:cNvPicPr>
          <p:nvPr/>
        </p:nvPicPr>
        <p:blipFill>
          <a:blip r:embed="rId5"/>
          <a:stretch>
            <a:fillRect/>
          </a:stretch>
        </p:blipFill>
        <p:spPr>
          <a:xfrm>
            <a:off x="1524000" y="1666374"/>
            <a:ext cx="3987266" cy="1849842"/>
          </a:xfrm>
          <a:prstGeom prst="rect">
            <a:avLst/>
          </a:prstGeom>
        </p:spPr>
      </p:pic>
      <p:sp>
        <p:nvSpPr>
          <p:cNvPr id="12" name="직사각형 11"/>
          <p:cNvSpPr/>
          <p:nvPr/>
        </p:nvSpPr>
        <p:spPr>
          <a:xfrm>
            <a:off x="2556000" y="1999839"/>
            <a:ext cx="1177800" cy="235530"/>
          </a:xfrm>
          <a:prstGeom prst="rect">
            <a:avLst/>
          </a:prstGeom>
          <a:solidFill>
            <a:srgbClr val="FF0000">
              <a:alpha val="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304000" y="4572000"/>
            <a:ext cx="252000" cy="176774"/>
          </a:xfrm>
          <a:prstGeom prst="rect">
            <a:avLst/>
          </a:prstGeom>
          <a:solidFill>
            <a:srgbClr val="FF0000">
              <a:alpha val="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4191000" y="2971800"/>
            <a:ext cx="1143000" cy="355037"/>
          </a:xfrm>
          <a:prstGeom prst="rect">
            <a:avLst/>
          </a:prstGeom>
          <a:solidFill>
            <a:srgbClr val="FF0000">
              <a:alpha val="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015587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325" y="4114800"/>
            <a:ext cx="7543800" cy="1270000"/>
          </a:xfrm>
          <a:prstGeom prst="rect">
            <a:avLst/>
          </a:prstGeom>
        </p:spPr>
      </p:pic>
      <p:pic>
        <p:nvPicPr>
          <p:cNvPr id="3" name="Picture 2"/>
          <p:cNvPicPr>
            <a:picLocks noChangeAspect="1"/>
          </p:cNvPicPr>
          <p:nvPr/>
        </p:nvPicPr>
        <p:blipFill>
          <a:blip r:embed="rId4"/>
          <a:stretch>
            <a:fillRect/>
          </a:stretch>
        </p:blipFill>
        <p:spPr>
          <a:xfrm>
            <a:off x="1457325" y="1610319"/>
            <a:ext cx="7391400" cy="1867301"/>
          </a:xfrm>
          <a:prstGeom prst="rect">
            <a:avLst/>
          </a:prstGeom>
        </p:spPr>
      </p:pic>
      <p:sp>
        <p:nvSpPr>
          <p:cNvPr id="91137" name="Rectangle 2"/>
          <p:cNvSpPr>
            <a:spLocks noGrp="1" noChangeArrowheads="1"/>
          </p:cNvSpPr>
          <p:nvPr>
            <p:ph type="title"/>
          </p:nvPr>
        </p:nvSpPr>
        <p:spPr>
          <a:xfrm>
            <a:off x="1447800" y="228600"/>
            <a:ext cx="7391400" cy="1219200"/>
          </a:xfrm>
        </p:spPr>
        <p:txBody>
          <a:bodyPr/>
          <a:lstStyle/>
          <a:p>
            <a:r>
              <a:rPr lang="en-US" sz="3200" dirty="0"/>
              <a:t>SQL for Data Retrieval:</a:t>
            </a:r>
            <a:br>
              <a:rPr lang="en-US" sz="3200" dirty="0"/>
            </a:br>
            <a:r>
              <a:rPr lang="en-US" sz="3600" dirty="0"/>
              <a:t>OUTER JOIN III</a:t>
            </a:r>
          </a:p>
        </p:txBody>
      </p:sp>
      <p:sp>
        <p:nvSpPr>
          <p:cNvPr id="91139" name="Slide Number Placeholder 1"/>
          <p:cNvSpPr>
            <a:spLocks noGrp="1"/>
          </p:cNvSpPr>
          <p:nvPr>
            <p:ph type="sldNum" sz="quarter" idx="11"/>
          </p:nvPr>
        </p:nvSpPr>
        <p:spPr>
          <a:noFill/>
        </p:spPr>
        <p:txBody>
          <a:bodyPr/>
          <a:lstStyle/>
          <a:p>
            <a:r>
              <a:rPr lang="en-US" dirty="0">
                <a:cs typeface="Arial" charset="0"/>
              </a:rPr>
              <a:t>3-</a:t>
            </a:r>
            <a:fld id="{7D7FF822-DBD7-492A-8110-6CCA0EA55902}" type="slidenum">
              <a:rPr lang="en-US">
                <a:cs typeface="Arial" charset="0"/>
              </a:rPr>
              <a:pPr/>
              <a:t>56</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
        <p:nvSpPr>
          <p:cNvPr id="7" name="타원 6"/>
          <p:cNvSpPr/>
          <p:nvPr/>
        </p:nvSpPr>
        <p:spPr>
          <a:xfrm>
            <a:off x="3505200" y="4445000"/>
            <a:ext cx="609600" cy="3048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0" name="타원 9"/>
          <p:cNvSpPr/>
          <p:nvPr/>
        </p:nvSpPr>
        <p:spPr>
          <a:xfrm>
            <a:off x="5943600" y="1817132"/>
            <a:ext cx="457200" cy="3048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1" name="타원 10"/>
          <p:cNvSpPr/>
          <p:nvPr/>
        </p:nvSpPr>
        <p:spPr>
          <a:xfrm>
            <a:off x="1447800" y="1817132"/>
            <a:ext cx="571123" cy="201136"/>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47954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47800" y="1610319"/>
            <a:ext cx="7391400" cy="2016379"/>
          </a:xfrm>
          <a:prstGeom prst="rect">
            <a:avLst/>
          </a:prstGeom>
        </p:spPr>
      </p:pic>
      <p:sp>
        <p:nvSpPr>
          <p:cNvPr id="91137" name="Rectangle 2"/>
          <p:cNvSpPr>
            <a:spLocks noGrp="1" noChangeArrowheads="1"/>
          </p:cNvSpPr>
          <p:nvPr>
            <p:ph type="title"/>
          </p:nvPr>
        </p:nvSpPr>
        <p:spPr>
          <a:xfrm>
            <a:off x="1447800" y="228600"/>
            <a:ext cx="7391400" cy="1219200"/>
          </a:xfrm>
        </p:spPr>
        <p:txBody>
          <a:bodyPr/>
          <a:lstStyle/>
          <a:p>
            <a:r>
              <a:rPr lang="en-US" sz="3200" dirty="0"/>
              <a:t>SQL for Data Retrieval:</a:t>
            </a:r>
            <a:br>
              <a:rPr lang="en-US" sz="3200" dirty="0"/>
            </a:br>
            <a:r>
              <a:rPr lang="en-US" sz="3600" dirty="0"/>
              <a:t>OUTER JOIN IV</a:t>
            </a:r>
          </a:p>
        </p:txBody>
      </p:sp>
      <p:sp>
        <p:nvSpPr>
          <p:cNvPr id="91139" name="Slide Number Placeholder 1"/>
          <p:cNvSpPr>
            <a:spLocks noGrp="1"/>
          </p:cNvSpPr>
          <p:nvPr>
            <p:ph type="sldNum" sz="quarter" idx="11"/>
          </p:nvPr>
        </p:nvSpPr>
        <p:spPr>
          <a:noFill/>
        </p:spPr>
        <p:txBody>
          <a:bodyPr/>
          <a:lstStyle/>
          <a:p>
            <a:r>
              <a:rPr lang="en-US" dirty="0">
                <a:cs typeface="Arial" charset="0"/>
              </a:rPr>
              <a:t>3-</a:t>
            </a:r>
            <a:fld id="{7D7FF822-DBD7-492A-8110-6CCA0EA55902}" type="slidenum">
              <a:rPr lang="en-US">
                <a:cs typeface="Arial" charset="0"/>
              </a:rPr>
              <a:pPr/>
              <a:t>57</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
        <p:nvSpPr>
          <p:cNvPr id="7" name="타원 6"/>
          <p:cNvSpPr/>
          <p:nvPr/>
        </p:nvSpPr>
        <p:spPr>
          <a:xfrm>
            <a:off x="1438274" y="1752600"/>
            <a:ext cx="600075" cy="2286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cxnSp>
        <p:nvCxnSpPr>
          <p:cNvPr id="5" name="직선 화살표 연결선 4"/>
          <p:cNvCxnSpPr/>
          <p:nvPr/>
        </p:nvCxnSpPr>
        <p:spPr>
          <a:xfrm>
            <a:off x="3048000" y="2514600"/>
            <a:ext cx="350520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4127210"/>
            <a:ext cx="7620000" cy="1256184"/>
          </a:xfrm>
          <a:prstGeom prst="rect">
            <a:avLst/>
          </a:prstGeom>
        </p:spPr>
      </p:pic>
      <p:sp>
        <p:nvSpPr>
          <p:cNvPr id="10" name="타원 9"/>
          <p:cNvSpPr/>
          <p:nvPr/>
        </p:nvSpPr>
        <p:spPr>
          <a:xfrm>
            <a:off x="3581400" y="4450502"/>
            <a:ext cx="685800" cy="3048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1" name="타원 10"/>
          <p:cNvSpPr/>
          <p:nvPr/>
        </p:nvSpPr>
        <p:spPr>
          <a:xfrm>
            <a:off x="6934200" y="2846666"/>
            <a:ext cx="600075" cy="506133"/>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8672092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a:xfrm>
            <a:off x="1447800" y="228600"/>
            <a:ext cx="7391400" cy="1219200"/>
          </a:xfrm>
        </p:spPr>
        <p:txBody>
          <a:bodyPr/>
          <a:lstStyle/>
          <a:p>
            <a:r>
              <a:rPr lang="en-US" sz="3200" dirty="0"/>
              <a:t>SQL for Data Retrieval:</a:t>
            </a:r>
            <a:br>
              <a:rPr lang="en-US" sz="3200" dirty="0"/>
            </a:br>
            <a:r>
              <a:rPr lang="en-US" sz="3600" dirty="0"/>
              <a:t>LEFT OUTER JOIN Example</a:t>
            </a:r>
          </a:p>
        </p:txBody>
      </p:sp>
      <p:sp>
        <p:nvSpPr>
          <p:cNvPr id="91138" name="Rectangle 3"/>
          <p:cNvSpPr>
            <a:spLocks noGrp="1" noChangeArrowheads="1"/>
          </p:cNvSpPr>
          <p:nvPr>
            <p:ph idx="1"/>
          </p:nvPr>
        </p:nvSpPr>
        <p:spPr>
          <a:xfrm>
            <a:off x="1447800" y="1676400"/>
            <a:ext cx="7086600" cy="4114800"/>
          </a:xfrm>
        </p:spPr>
        <p:txBody>
          <a:bodyPr/>
          <a:lstStyle/>
          <a:p>
            <a:pPr>
              <a:lnSpc>
                <a:spcPct val="90000"/>
              </a:lnSpc>
            </a:pPr>
            <a:r>
              <a:rPr lang="en-US" dirty="0"/>
              <a:t>The </a:t>
            </a:r>
            <a:r>
              <a:rPr lang="en-US" dirty="0">
                <a:solidFill>
                  <a:srgbClr val="00B050"/>
                </a:solidFill>
              </a:rPr>
              <a:t>OUTER</a:t>
            </a:r>
            <a:r>
              <a:rPr lang="en-US" dirty="0"/>
              <a:t> JOIN syntax can be used to obtain data that exists in one table </a:t>
            </a:r>
            <a:r>
              <a:rPr lang="en-US" dirty="0">
                <a:solidFill>
                  <a:srgbClr val="FF0000"/>
                </a:solidFill>
              </a:rPr>
              <a:t>without</a:t>
            </a:r>
            <a:r>
              <a:rPr lang="en-US" dirty="0"/>
              <a:t> matching data in the other table.</a:t>
            </a:r>
          </a:p>
          <a:p>
            <a:pPr lvl="2">
              <a:lnSpc>
                <a:spcPct val="90000"/>
              </a:lnSpc>
              <a:buFontTx/>
              <a:buNone/>
            </a:pPr>
            <a:endParaRPr lang="en-US" dirty="0"/>
          </a:p>
          <a:p>
            <a:pPr lvl="2">
              <a:lnSpc>
                <a:spcPct val="90000"/>
              </a:lnSpc>
              <a:buFontTx/>
              <a:buNone/>
            </a:pPr>
            <a:r>
              <a:rPr lang="en-US" sz="1800" b="1" dirty="0">
                <a:solidFill>
                  <a:srgbClr val="2117E7"/>
                </a:solidFill>
                <a:latin typeface="Courier New" pitchFamily="49" charset="0"/>
              </a:rPr>
              <a:t>SELECT  EmpName</a:t>
            </a:r>
          </a:p>
          <a:p>
            <a:pPr lvl="2">
              <a:lnSpc>
                <a:spcPct val="90000"/>
              </a:lnSpc>
              <a:buFontTx/>
              <a:buNone/>
            </a:pPr>
            <a:r>
              <a:rPr lang="en-US" sz="1800" b="1" dirty="0">
                <a:solidFill>
                  <a:srgbClr val="2117E7"/>
                </a:solidFill>
                <a:latin typeface="Courier New" pitchFamily="49" charset="0"/>
              </a:rPr>
              <a:t>FROM    EMPLOYEE AS E </a:t>
            </a:r>
          </a:p>
          <a:p>
            <a:pPr lvl="2">
              <a:lnSpc>
                <a:spcPct val="90000"/>
              </a:lnSpc>
              <a:buFontTx/>
              <a:buNone/>
            </a:pPr>
            <a:r>
              <a:rPr lang="en-US" sz="1800" b="1" dirty="0">
                <a:solidFill>
                  <a:srgbClr val="2117E7"/>
                </a:solidFill>
                <a:latin typeface="Courier New" pitchFamily="49" charset="0"/>
              </a:rPr>
              <a:t>		 </a:t>
            </a:r>
            <a:r>
              <a:rPr lang="en-US" sz="1800" b="1" dirty="0">
                <a:solidFill>
                  <a:srgbClr val="FF0000"/>
                </a:solidFill>
                <a:latin typeface="Courier New" pitchFamily="49" charset="0"/>
              </a:rPr>
              <a:t>LEFT</a:t>
            </a:r>
            <a:r>
              <a:rPr lang="en-US" sz="1800" b="1" dirty="0">
                <a:solidFill>
                  <a:srgbClr val="2117E7"/>
                </a:solidFill>
                <a:latin typeface="Courier New" pitchFamily="49" charset="0"/>
              </a:rPr>
              <a:t> </a:t>
            </a:r>
            <a:r>
              <a:rPr lang="en-US" sz="1800" b="1" dirty="0">
                <a:solidFill>
                  <a:srgbClr val="00B050"/>
                </a:solidFill>
                <a:latin typeface="Courier New" pitchFamily="49" charset="0"/>
              </a:rPr>
              <a:t>JOIN</a:t>
            </a:r>
            <a:r>
              <a:rPr lang="en-US" sz="1800" b="1" dirty="0">
                <a:solidFill>
                  <a:srgbClr val="2117E7"/>
                </a:solidFill>
                <a:latin typeface="Courier New" pitchFamily="49" charset="0"/>
              </a:rPr>
              <a:t> DEPARTMENT AS D</a:t>
            </a:r>
          </a:p>
          <a:p>
            <a:pPr lvl="2">
              <a:lnSpc>
                <a:spcPct val="90000"/>
              </a:lnSpc>
              <a:buFontTx/>
              <a:buNone/>
            </a:pPr>
            <a:r>
              <a:rPr lang="en-US" sz="1800" b="1" dirty="0">
                <a:solidFill>
                  <a:srgbClr val="2117E7"/>
                </a:solidFill>
                <a:latin typeface="Courier New" pitchFamily="49" charset="0"/>
              </a:rPr>
              <a:t>		 	ON  E.DeptID = D.DeptID</a:t>
            </a:r>
          </a:p>
          <a:p>
            <a:pPr lvl="2">
              <a:lnSpc>
                <a:spcPct val="90000"/>
              </a:lnSpc>
              <a:buFontTx/>
              <a:buNone/>
            </a:pPr>
            <a:r>
              <a:rPr lang="en-US" sz="1800" b="1" dirty="0">
                <a:solidFill>
                  <a:srgbClr val="2117E7"/>
                </a:solidFill>
                <a:latin typeface="Courier New" pitchFamily="49" charset="0"/>
              </a:rPr>
              <a:t>WHERE   D.DeptName LIKE </a:t>
            </a:r>
            <a:r>
              <a:rPr lang="en-US" sz="1800" b="1" dirty="0">
                <a:solidFill>
                  <a:srgbClr val="2117E7"/>
                </a:solidFill>
                <a:latin typeface="Courier New" pitchFamily="49" charset="0"/>
                <a:cs typeface="Courier New" pitchFamily="49" charset="0"/>
              </a:rPr>
              <a:t>'</a:t>
            </a:r>
            <a:r>
              <a:rPr lang="en-US" sz="1800" b="1" dirty="0">
                <a:solidFill>
                  <a:srgbClr val="2117E7"/>
                </a:solidFill>
                <a:latin typeface="Courier New" pitchFamily="49" charset="0"/>
              </a:rPr>
              <a:t>Account%</a:t>
            </a:r>
            <a:r>
              <a:rPr lang="en-US" sz="1800" b="1" dirty="0">
                <a:solidFill>
                  <a:srgbClr val="2117E7"/>
                </a:solidFill>
                <a:latin typeface="Courier New" pitchFamily="49" charset="0"/>
                <a:cs typeface="Courier New" pitchFamily="49" charset="0"/>
              </a:rPr>
              <a:t>'</a:t>
            </a:r>
            <a:r>
              <a:rPr lang="en-US" sz="1800" b="1" dirty="0">
                <a:solidFill>
                  <a:srgbClr val="2117E7"/>
                </a:solidFill>
                <a:latin typeface="Courier New" pitchFamily="49" charset="0"/>
              </a:rPr>
              <a:t>;</a:t>
            </a:r>
          </a:p>
          <a:p>
            <a:pPr lvl="1">
              <a:lnSpc>
                <a:spcPct val="90000"/>
              </a:lnSpc>
              <a:buFontTx/>
              <a:buNone/>
            </a:pPr>
            <a:endParaRPr lang="en-US" sz="1800" b="1" dirty="0">
              <a:latin typeface="Courier New" pitchFamily="49" charset="0"/>
            </a:endParaRPr>
          </a:p>
          <a:p>
            <a:pPr lvl="2">
              <a:lnSpc>
                <a:spcPct val="90000"/>
              </a:lnSpc>
              <a:buFontTx/>
              <a:buNone/>
            </a:pPr>
            <a:endParaRPr lang="en-US" dirty="0"/>
          </a:p>
          <a:p>
            <a:pPr lvl="2">
              <a:lnSpc>
                <a:spcPct val="90000"/>
              </a:lnSpc>
              <a:buFontTx/>
              <a:buNone/>
            </a:pPr>
            <a:endParaRPr lang="en-US" dirty="0"/>
          </a:p>
        </p:txBody>
      </p:sp>
      <p:sp>
        <p:nvSpPr>
          <p:cNvPr id="91139" name="Slide Number Placeholder 1"/>
          <p:cNvSpPr>
            <a:spLocks noGrp="1"/>
          </p:cNvSpPr>
          <p:nvPr>
            <p:ph type="sldNum" sz="quarter" idx="11"/>
          </p:nvPr>
        </p:nvSpPr>
        <p:spPr>
          <a:noFill/>
        </p:spPr>
        <p:txBody>
          <a:bodyPr/>
          <a:lstStyle/>
          <a:p>
            <a:r>
              <a:rPr lang="en-US" dirty="0">
                <a:cs typeface="Arial" charset="0"/>
              </a:rPr>
              <a:t>3-</a:t>
            </a:r>
            <a:fld id="{7D7FF822-DBD7-492A-8110-6CCA0EA55902}" type="slidenum">
              <a:rPr lang="en-US">
                <a:cs typeface="Arial" charset="0"/>
              </a:rPr>
              <a:pPr/>
              <a:t>58</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extLst>
      <p:ext uri="{BB962C8B-B14F-4D97-AF65-F5344CB8AC3E}">
        <p14:creationId xmlns:p14="http://schemas.microsoft.com/office/powerpoint/2010/main" val="25886768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a:xfrm>
            <a:off x="1447800" y="228600"/>
            <a:ext cx="7391400" cy="1219200"/>
          </a:xfrm>
        </p:spPr>
        <p:txBody>
          <a:bodyPr/>
          <a:lstStyle/>
          <a:p>
            <a:r>
              <a:rPr lang="en-US" sz="3200" dirty="0"/>
              <a:t>SQL for Data Retrieval:</a:t>
            </a:r>
            <a:br>
              <a:rPr lang="en-US" sz="3200" dirty="0"/>
            </a:br>
            <a:r>
              <a:rPr lang="en-US" sz="3600" dirty="0"/>
              <a:t>RIGHT OUTER JOIN Example</a:t>
            </a:r>
          </a:p>
        </p:txBody>
      </p:sp>
      <p:sp>
        <p:nvSpPr>
          <p:cNvPr id="93186" name="Rectangle 3"/>
          <p:cNvSpPr>
            <a:spLocks noGrp="1" noChangeArrowheads="1"/>
          </p:cNvSpPr>
          <p:nvPr>
            <p:ph idx="1"/>
          </p:nvPr>
        </p:nvSpPr>
        <p:spPr>
          <a:xfrm>
            <a:off x="1447800" y="1676400"/>
            <a:ext cx="7086600" cy="4114800"/>
          </a:xfrm>
        </p:spPr>
        <p:txBody>
          <a:bodyPr/>
          <a:lstStyle/>
          <a:p>
            <a:pPr>
              <a:lnSpc>
                <a:spcPct val="90000"/>
              </a:lnSpc>
            </a:pPr>
            <a:r>
              <a:rPr lang="en-US" dirty="0"/>
              <a:t>The unmatched data displayed can be from </a:t>
            </a:r>
            <a:r>
              <a:rPr lang="en-US" dirty="0">
                <a:solidFill>
                  <a:srgbClr val="FF0000"/>
                </a:solidFill>
              </a:rPr>
              <a:t>either</a:t>
            </a:r>
            <a:r>
              <a:rPr lang="en-US" dirty="0"/>
              <a:t> table, depending on whether RIGHT JOIN or LEFT JOIN is used.</a:t>
            </a:r>
          </a:p>
          <a:p>
            <a:pPr lvl="2">
              <a:lnSpc>
                <a:spcPct val="90000"/>
              </a:lnSpc>
              <a:buFontTx/>
              <a:buNone/>
            </a:pPr>
            <a:endParaRPr lang="en-US" dirty="0"/>
          </a:p>
          <a:p>
            <a:pPr lvl="2">
              <a:lnSpc>
                <a:spcPct val="90000"/>
              </a:lnSpc>
              <a:buFontTx/>
              <a:buNone/>
            </a:pPr>
            <a:r>
              <a:rPr lang="en-US" sz="1800" b="1" dirty="0">
                <a:solidFill>
                  <a:srgbClr val="2117E7"/>
                </a:solidFill>
                <a:latin typeface="Courier New" pitchFamily="49" charset="0"/>
              </a:rPr>
              <a:t>SELECT  EmpName</a:t>
            </a:r>
          </a:p>
          <a:p>
            <a:pPr lvl="2">
              <a:lnSpc>
                <a:spcPct val="90000"/>
              </a:lnSpc>
              <a:buFontTx/>
              <a:buNone/>
            </a:pPr>
            <a:r>
              <a:rPr lang="en-US" sz="1800" b="1" dirty="0">
                <a:solidFill>
                  <a:srgbClr val="2117E7"/>
                </a:solidFill>
                <a:latin typeface="Courier New" pitchFamily="49" charset="0"/>
              </a:rPr>
              <a:t>FROM    EMPLOYEE AS E </a:t>
            </a:r>
          </a:p>
          <a:p>
            <a:pPr lvl="2">
              <a:lnSpc>
                <a:spcPct val="90000"/>
              </a:lnSpc>
              <a:buFontTx/>
              <a:buNone/>
            </a:pPr>
            <a:r>
              <a:rPr lang="en-US" sz="1800" b="1" dirty="0">
                <a:solidFill>
                  <a:srgbClr val="2117E7"/>
                </a:solidFill>
                <a:latin typeface="Courier New" pitchFamily="49" charset="0"/>
              </a:rPr>
              <a:t>		 </a:t>
            </a:r>
            <a:r>
              <a:rPr lang="en-US" sz="1800" b="1" dirty="0">
                <a:solidFill>
                  <a:srgbClr val="FF0000"/>
                </a:solidFill>
                <a:latin typeface="Courier New" pitchFamily="49" charset="0"/>
              </a:rPr>
              <a:t>RIGHT</a:t>
            </a:r>
            <a:r>
              <a:rPr lang="en-US" sz="1800" b="1" dirty="0">
                <a:solidFill>
                  <a:srgbClr val="2117E7"/>
                </a:solidFill>
                <a:latin typeface="Courier New" pitchFamily="49" charset="0"/>
              </a:rPr>
              <a:t> </a:t>
            </a:r>
            <a:r>
              <a:rPr lang="en-US" sz="1800" b="1" dirty="0">
                <a:solidFill>
                  <a:srgbClr val="00B050"/>
                </a:solidFill>
                <a:latin typeface="Courier New" pitchFamily="49" charset="0"/>
              </a:rPr>
              <a:t>JOIN</a:t>
            </a:r>
            <a:r>
              <a:rPr lang="en-US" sz="1800" b="1" dirty="0">
                <a:solidFill>
                  <a:srgbClr val="2117E7"/>
                </a:solidFill>
                <a:latin typeface="Courier New" pitchFamily="49" charset="0"/>
              </a:rPr>
              <a:t> DEPARTMENT AS D</a:t>
            </a:r>
          </a:p>
          <a:p>
            <a:pPr lvl="2">
              <a:lnSpc>
                <a:spcPct val="90000"/>
              </a:lnSpc>
              <a:buFontTx/>
              <a:buNone/>
            </a:pPr>
            <a:r>
              <a:rPr lang="en-US" sz="1800" b="1" dirty="0">
                <a:solidFill>
                  <a:srgbClr val="2117E7"/>
                </a:solidFill>
                <a:latin typeface="Courier New" pitchFamily="49" charset="0"/>
              </a:rPr>
              <a:t>		 	ON  E.DeptID = D.DeptID</a:t>
            </a:r>
          </a:p>
          <a:p>
            <a:pPr lvl="2">
              <a:lnSpc>
                <a:spcPct val="90000"/>
              </a:lnSpc>
              <a:buFontTx/>
              <a:buNone/>
            </a:pPr>
            <a:r>
              <a:rPr lang="en-US" sz="1800" b="1" dirty="0">
                <a:solidFill>
                  <a:srgbClr val="2117E7"/>
                </a:solidFill>
                <a:latin typeface="Courier New" pitchFamily="49" charset="0"/>
              </a:rPr>
              <a:t>WHERE   D.DeptName LIKE </a:t>
            </a:r>
            <a:r>
              <a:rPr lang="en-US" sz="1800" b="1" dirty="0">
                <a:solidFill>
                  <a:srgbClr val="2117E7"/>
                </a:solidFill>
                <a:latin typeface="Courier New" pitchFamily="49" charset="0"/>
                <a:cs typeface="Courier New" pitchFamily="49" charset="0"/>
              </a:rPr>
              <a:t>'</a:t>
            </a:r>
            <a:r>
              <a:rPr lang="en-US" sz="1800" b="1" dirty="0">
                <a:solidFill>
                  <a:srgbClr val="2117E7"/>
                </a:solidFill>
                <a:latin typeface="Courier New" pitchFamily="49" charset="0"/>
              </a:rPr>
              <a:t>Account%</a:t>
            </a:r>
            <a:r>
              <a:rPr lang="en-US" sz="1800" b="1" dirty="0">
                <a:solidFill>
                  <a:srgbClr val="2117E7"/>
                </a:solidFill>
                <a:latin typeface="Courier New" pitchFamily="49" charset="0"/>
                <a:cs typeface="Courier New" pitchFamily="49" charset="0"/>
              </a:rPr>
              <a:t>'</a:t>
            </a:r>
            <a:r>
              <a:rPr lang="en-US" sz="1800" b="1" dirty="0">
                <a:solidFill>
                  <a:srgbClr val="2117E7"/>
                </a:solidFill>
                <a:latin typeface="Courier New" pitchFamily="49" charset="0"/>
              </a:rPr>
              <a:t>;</a:t>
            </a:r>
          </a:p>
          <a:p>
            <a:pPr lvl="1">
              <a:lnSpc>
                <a:spcPct val="90000"/>
              </a:lnSpc>
              <a:buFontTx/>
              <a:buNone/>
            </a:pPr>
            <a:endParaRPr lang="en-US" sz="1800" b="1" dirty="0">
              <a:latin typeface="Courier New" pitchFamily="49" charset="0"/>
            </a:endParaRPr>
          </a:p>
          <a:p>
            <a:pPr lvl="2">
              <a:lnSpc>
                <a:spcPct val="90000"/>
              </a:lnSpc>
              <a:buFontTx/>
              <a:buNone/>
            </a:pPr>
            <a:endParaRPr lang="en-US" dirty="0"/>
          </a:p>
          <a:p>
            <a:pPr lvl="2">
              <a:lnSpc>
                <a:spcPct val="90000"/>
              </a:lnSpc>
              <a:buFontTx/>
              <a:buNone/>
            </a:pPr>
            <a:endParaRPr lang="en-US" dirty="0"/>
          </a:p>
        </p:txBody>
      </p:sp>
      <p:sp>
        <p:nvSpPr>
          <p:cNvPr id="93187" name="Slide Number Placeholder 1"/>
          <p:cNvSpPr>
            <a:spLocks noGrp="1"/>
          </p:cNvSpPr>
          <p:nvPr>
            <p:ph type="sldNum" sz="quarter" idx="11"/>
          </p:nvPr>
        </p:nvSpPr>
        <p:spPr>
          <a:noFill/>
        </p:spPr>
        <p:txBody>
          <a:bodyPr/>
          <a:lstStyle/>
          <a:p>
            <a:r>
              <a:rPr lang="en-US" dirty="0">
                <a:cs typeface="Arial" charset="0"/>
              </a:rPr>
              <a:t>3-</a:t>
            </a:r>
            <a:fld id="{5FCC7E16-B75D-4584-AC67-FEC1CEBCBA48}" type="slidenum">
              <a:rPr lang="en-US">
                <a:cs typeface="Arial" charset="0"/>
              </a:rPr>
              <a:pPr/>
              <a:t>59</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r>
              <a:rPr lang="en-US" dirty="0"/>
              <a:t>SQL for Data Definition</a:t>
            </a:r>
          </a:p>
        </p:txBody>
      </p:sp>
      <p:sp>
        <p:nvSpPr>
          <p:cNvPr id="25602" name="Rectangle 3"/>
          <p:cNvSpPr>
            <a:spLocks noGrp="1" noChangeArrowheads="1"/>
          </p:cNvSpPr>
          <p:nvPr>
            <p:ph idx="1"/>
          </p:nvPr>
        </p:nvSpPr>
        <p:spPr>
          <a:xfrm>
            <a:off x="1524000" y="1600200"/>
            <a:ext cx="7239000" cy="4648200"/>
          </a:xfrm>
        </p:spPr>
        <p:txBody>
          <a:bodyPr>
            <a:normAutofit fontScale="92500" lnSpcReduction="10000"/>
          </a:bodyPr>
          <a:lstStyle/>
          <a:p>
            <a:pPr>
              <a:lnSpc>
                <a:spcPct val="90000"/>
              </a:lnSpc>
            </a:pPr>
            <a:r>
              <a:rPr lang="en-US" dirty="0"/>
              <a:t>The SQL data </a:t>
            </a:r>
            <a:r>
              <a:rPr lang="en-US" dirty="0">
                <a:solidFill>
                  <a:srgbClr val="FF0000"/>
                </a:solidFill>
              </a:rPr>
              <a:t>definition</a:t>
            </a:r>
            <a:r>
              <a:rPr lang="en-US" dirty="0"/>
              <a:t> statements include:</a:t>
            </a:r>
          </a:p>
          <a:p>
            <a:pPr lvl="1">
              <a:lnSpc>
                <a:spcPct val="90000"/>
              </a:lnSpc>
            </a:pPr>
            <a:r>
              <a:rPr lang="en-US" dirty="0"/>
              <a:t>CREATE</a:t>
            </a:r>
          </a:p>
          <a:p>
            <a:pPr lvl="2">
              <a:lnSpc>
                <a:spcPct val="90000"/>
              </a:lnSpc>
            </a:pPr>
            <a:r>
              <a:rPr lang="en-US" dirty="0"/>
              <a:t>To create </a:t>
            </a:r>
            <a:r>
              <a:rPr lang="en-US" dirty="0">
                <a:solidFill>
                  <a:srgbClr val="FF0000"/>
                </a:solidFill>
              </a:rPr>
              <a:t>database objects</a:t>
            </a:r>
          </a:p>
          <a:p>
            <a:pPr lvl="1">
              <a:lnSpc>
                <a:spcPct val="90000"/>
              </a:lnSpc>
            </a:pPr>
            <a:r>
              <a:rPr lang="en-US" dirty="0"/>
              <a:t>ALTER</a:t>
            </a:r>
          </a:p>
          <a:p>
            <a:pPr lvl="2">
              <a:lnSpc>
                <a:spcPct val="90000"/>
              </a:lnSpc>
            </a:pPr>
            <a:r>
              <a:rPr lang="en-US" dirty="0"/>
              <a:t>To modify the structure and/or characteristics of database objects</a:t>
            </a:r>
          </a:p>
          <a:p>
            <a:pPr lvl="3">
              <a:lnSpc>
                <a:spcPct val="90000"/>
              </a:lnSpc>
            </a:pPr>
            <a:r>
              <a:rPr lang="en-US" altLang="ko-KR" b="0" i="0" dirty="0">
                <a:solidFill>
                  <a:srgbClr val="181717"/>
                </a:solidFill>
                <a:effectLst/>
                <a:highlight>
                  <a:srgbClr val="FFFFFF"/>
                </a:highlight>
                <a:latin typeface="Verdana" panose="020B0604030504040204" pitchFamily="34" charset="0"/>
              </a:rPr>
              <a:t>adding, modifying, renaming, or dropping </a:t>
            </a:r>
            <a:r>
              <a:rPr lang="en-US" altLang="ko-KR" b="0" i="0" dirty="0">
                <a:solidFill>
                  <a:srgbClr val="FF0000"/>
                </a:solidFill>
                <a:effectLst/>
                <a:highlight>
                  <a:srgbClr val="FFFFFF"/>
                </a:highlight>
                <a:latin typeface="Verdana" panose="020B0604030504040204" pitchFamily="34" charset="0"/>
              </a:rPr>
              <a:t>columns</a:t>
            </a:r>
            <a:r>
              <a:rPr lang="en-US" altLang="ko-KR" b="0" i="0" dirty="0">
                <a:solidFill>
                  <a:srgbClr val="181717"/>
                </a:solidFill>
                <a:effectLst/>
                <a:highlight>
                  <a:srgbClr val="FFFFFF"/>
                </a:highlight>
                <a:latin typeface="Verdana" panose="020B0604030504040204" pitchFamily="34" charset="0"/>
              </a:rPr>
              <a:t> and </a:t>
            </a:r>
            <a:r>
              <a:rPr lang="en-US" altLang="ko-KR" b="0" i="0" dirty="0">
                <a:solidFill>
                  <a:srgbClr val="00B050"/>
                </a:solidFill>
                <a:effectLst/>
                <a:highlight>
                  <a:srgbClr val="FFFFFF"/>
                </a:highlight>
                <a:latin typeface="Verdana" panose="020B0604030504040204" pitchFamily="34" charset="0"/>
              </a:rPr>
              <a:t>constraints</a:t>
            </a:r>
            <a:endParaRPr lang="en-US" dirty="0">
              <a:solidFill>
                <a:srgbClr val="00B050"/>
              </a:solidFill>
            </a:endParaRPr>
          </a:p>
          <a:p>
            <a:pPr lvl="1">
              <a:lnSpc>
                <a:spcPct val="90000"/>
              </a:lnSpc>
            </a:pPr>
            <a:r>
              <a:rPr lang="en-US" dirty="0"/>
              <a:t>DROP</a:t>
            </a:r>
          </a:p>
          <a:p>
            <a:pPr lvl="2">
              <a:lnSpc>
                <a:spcPct val="90000"/>
              </a:lnSpc>
            </a:pPr>
            <a:r>
              <a:rPr lang="en-US" dirty="0"/>
              <a:t>To </a:t>
            </a:r>
            <a:r>
              <a:rPr lang="en-US" dirty="0">
                <a:solidFill>
                  <a:srgbClr val="FF0000"/>
                </a:solidFill>
              </a:rPr>
              <a:t>delete</a:t>
            </a:r>
            <a:r>
              <a:rPr lang="en-US" dirty="0"/>
              <a:t> database objects</a:t>
            </a:r>
          </a:p>
          <a:p>
            <a:pPr lvl="1">
              <a:lnSpc>
                <a:spcPct val="90000"/>
              </a:lnSpc>
            </a:pPr>
            <a:r>
              <a:rPr lang="en-US" dirty="0"/>
              <a:t>TRUNCATE</a:t>
            </a:r>
          </a:p>
          <a:p>
            <a:pPr lvl="2">
              <a:lnSpc>
                <a:spcPct val="90000"/>
              </a:lnSpc>
            </a:pPr>
            <a:r>
              <a:rPr lang="en-US" dirty="0"/>
              <a:t>To delete table </a:t>
            </a:r>
            <a:r>
              <a:rPr lang="en-US" dirty="0">
                <a:solidFill>
                  <a:srgbClr val="FF0000"/>
                </a:solidFill>
              </a:rPr>
              <a:t>data</a:t>
            </a:r>
            <a:r>
              <a:rPr lang="en-US" dirty="0"/>
              <a:t> while keeping structure</a:t>
            </a:r>
          </a:p>
        </p:txBody>
      </p:sp>
      <p:sp>
        <p:nvSpPr>
          <p:cNvPr id="25603" name="Slide Number Placeholder 1"/>
          <p:cNvSpPr>
            <a:spLocks noGrp="1"/>
          </p:cNvSpPr>
          <p:nvPr>
            <p:ph type="sldNum" sz="quarter" idx="11"/>
          </p:nvPr>
        </p:nvSpPr>
        <p:spPr>
          <a:noFill/>
        </p:spPr>
        <p:txBody>
          <a:bodyPr/>
          <a:lstStyle/>
          <a:p>
            <a:r>
              <a:rPr lang="en-US" dirty="0">
                <a:cs typeface="Arial" charset="0"/>
              </a:rPr>
              <a:t>3-</a:t>
            </a:r>
            <a:fld id="{22DEB03D-A0A5-4967-9B79-8E88159DE135}" type="slidenum">
              <a:rPr lang="en-US">
                <a:cs typeface="Arial" charset="0"/>
              </a:rPr>
              <a:pPr/>
              <a:t>6</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r>
              <a:rPr lang="en-US" dirty="0"/>
              <a:t>Modifying Data using SQL</a:t>
            </a:r>
          </a:p>
        </p:txBody>
      </p:sp>
      <p:sp>
        <p:nvSpPr>
          <p:cNvPr id="95234" name="Rectangle 3"/>
          <p:cNvSpPr>
            <a:spLocks noGrp="1" noChangeArrowheads="1"/>
          </p:cNvSpPr>
          <p:nvPr>
            <p:ph idx="1"/>
          </p:nvPr>
        </p:nvSpPr>
        <p:spPr/>
        <p:txBody>
          <a:bodyPr/>
          <a:lstStyle/>
          <a:p>
            <a:r>
              <a:rPr lang="en-US" dirty="0"/>
              <a:t>Insert</a:t>
            </a:r>
          </a:p>
          <a:p>
            <a:pPr lvl="1"/>
            <a:r>
              <a:rPr lang="en-US" dirty="0"/>
              <a:t>Will add a new </a:t>
            </a:r>
            <a:r>
              <a:rPr lang="en-US" dirty="0">
                <a:solidFill>
                  <a:srgbClr val="FF0000"/>
                </a:solidFill>
              </a:rPr>
              <a:t>row</a:t>
            </a:r>
            <a:r>
              <a:rPr lang="en-US" dirty="0"/>
              <a:t> in a table (already discussed above)</a:t>
            </a:r>
          </a:p>
          <a:p>
            <a:r>
              <a:rPr lang="en-US" dirty="0"/>
              <a:t>Update</a:t>
            </a:r>
          </a:p>
          <a:p>
            <a:pPr lvl="1"/>
            <a:r>
              <a:rPr lang="en-US" dirty="0"/>
              <a:t>Will update the </a:t>
            </a:r>
            <a:r>
              <a:rPr lang="en-US" dirty="0">
                <a:solidFill>
                  <a:srgbClr val="FF0000"/>
                </a:solidFill>
              </a:rPr>
              <a:t>data</a:t>
            </a:r>
            <a:r>
              <a:rPr lang="en-US" dirty="0"/>
              <a:t> in a table that matches the specified criteria</a:t>
            </a:r>
          </a:p>
          <a:p>
            <a:r>
              <a:rPr lang="en-US" dirty="0"/>
              <a:t>Delete</a:t>
            </a:r>
          </a:p>
          <a:p>
            <a:pPr lvl="1"/>
            <a:r>
              <a:rPr lang="en-US" dirty="0"/>
              <a:t>Will delete the </a:t>
            </a:r>
            <a:r>
              <a:rPr lang="en-US" dirty="0">
                <a:solidFill>
                  <a:srgbClr val="FF0000"/>
                </a:solidFill>
              </a:rPr>
              <a:t>data</a:t>
            </a:r>
            <a:r>
              <a:rPr lang="en-US" dirty="0"/>
              <a:t> in a table that matches the specified criteria</a:t>
            </a:r>
          </a:p>
        </p:txBody>
      </p:sp>
      <p:sp>
        <p:nvSpPr>
          <p:cNvPr id="95235" name="Slide Number Placeholder 1"/>
          <p:cNvSpPr>
            <a:spLocks noGrp="1"/>
          </p:cNvSpPr>
          <p:nvPr>
            <p:ph type="sldNum" sz="quarter" idx="11"/>
          </p:nvPr>
        </p:nvSpPr>
        <p:spPr>
          <a:noFill/>
        </p:spPr>
        <p:txBody>
          <a:bodyPr/>
          <a:lstStyle/>
          <a:p>
            <a:r>
              <a:rPr lang="en-US" dirty="0">
                <a:cs typeface="Arial" charset="0"/>
              </a:rPr>
              <a:t>3-</a:t>
            </a:r>
            <a:fld id="{A8E4D044-1A98-48EF-8BDF-93D721CAE6D6}" type="slidenum">
              <a:rPr lang="en-US">
                <a:cs typeface="Arial" charset="0"/>
              </a:rPr>
              <a:pPr/>
              <a:t>60</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lstStyle/>
          <a:p>
            <a:r>
              <a:rPr lang="en-US" sz="3200" dirty="0"/>
              <a:t>Modifying Data using SQL:</a:t>
            </a:r>
            <a:br>
              <a:rPr lang="en-US" sz="3200" dirty="0"/>
            </a:br>
            <a:r>
              <a:rPr lang="en-US" sz="3600" dirty="0"/>
              <a:t>Changing Data Values: UPDATE</a:t>
            </a:r>
          </a:p>
        </p:txBody>
      </p:sp>
      <p:sp>
        <p:nvSpPr>
          <p:cNvPr id="97282" name="Rectangle 3"/>
          <p:cNvSpPr>
            <a:spLocks noGrp="1" noChangeArrowheads="1"/>
          </p:cNvSpPr>
          <p:nvPr>
            <p:ph idx="1"/>
          </p:nvPr>
        </p:nvSpPr>
        <p:spPr/>
        <p:txBody>
          <a:bodyPr/>
          <a:lstStyle/>
          <a:p>
            <a:r>
              <a:rPr lang="en-US" sz="2800" dirty="0"/>
              <a:t>To change the </a:t>
            </a:r>
            <a:r>
              <a:rPr lang="en-US" sz="2800" dirty="0">
                <a:solidFill>
                  <a:srgbClr val="FF0000"/>
                </a:solidFill>
              </a:rPr>
              <a:t>data</a:t>
            </a:r>
            <a:r>
              <a:rPr lang="en-US" sz="2800" dirty="0"/>
              <a:t> values in an existing </a:t>
            </a:r>
            <a:r>
              <a:rPr lang="en-US" sz="2800" dirty="0">
                <a:solidFill>
                  <a:srgbClr val="00B050"/>
                </a:solidFill>
              </a:rPr>
              <a:t>row</a:t>
            </a:r>
            <a:r>
              <a:rPr lang="en-US" sz="2800" dirty="0"/>
              <a:t> (or set of rows) use the Update statement.</a:t>
            </a:r>
          </a:p>
          <a:p>
            <a:pPr lvl="2">
              <a:buFontTx/>
              <a:buNone/>
            </a:pPr>
            <a:endParaRPr lang="en-US" sz="2000" dirty="0"/>
          </a:p>
          <a:p>
            <a:pPr lvl="2">
              <a:buFontTx/>
              <a:buNone/>
            </a:pPr>
            <a:r>
              <a:rPr lang="en-US" sz="1800" b="1" dirty="0">
                <a:solidFill>
                  <a:srgbClr val="2117E7"/>
                </a:solidFill>
                <a:latin typeface="Courier New" pitchFamily="49" charset="0"/>
              </a:rPr>
              <a:t>UPDATE    EMPLOYEE</a:t>
            </a:r>
          </a:p>
          <a:p>
            <a:pPr lvl="2">
              <a:buFontTx/>
              <a:buNone/>
            </a:pPr>
            <a:r>
              <a:rPr lang="en-US" sz="1800" b="1" dirty="0">
                <a:solidFill>
                  <a:srgbClr val="2117E7"/>
                </a:solidFill>
                <a:latin typeface="Courier New" pitchFamily="49" charset="0"/>
              </a:rPr>
              <a:t>SET 	   Phone = </a:t>
            </a:r>
            <a:r>
              <a:rPr lang="en-US" sz="1800" b="1" dirty="0">
                <a:solidFill>
                  <a:srgbClr val="2117E7"/>
                </a:solidFill>
                <a:latin typeface="Courier New" pitchFamily="49" charset="0"/>
                <a:cs typeface="Courier New" pitchFamily="49" charset="0"/>
              </a:rPr>
              <a:t>'</a:t>
            </a:r>
            <a:r>
              <a:rPr lang="en-US" sz="1800" b="1" dirty="0">
                <a:solidFill>
                  <a:srgbClr val="2117E7"/>
                </a:solidFill>
                <a:latin typeface="Courier New" pitchFamily="49" charset="0"/>
              </a:rPr>
              <a:t>791-555-1234</a:t>
            </a:r>
            <a:r>
              <a:rPr lang="en-US" sz="1800" b="1" dirty="0">
                <a:solidFill>
                  <a:srgbClr val="2117E7"/>
                </a:solidFill>
                <a:latin typeface="Courier New" pitchFamily="49" charset="0"/>
                <a:cs typeface="Courier New" pitchFamily="49" charset="0"/>
              </a:rPr>
              <a:t>'</a:t>
            </a:r>
            <a:endParaRPr lang="en-US" sz="1800" b="1" dirty="0">
              <a:solidFill>
                <a:srgbClr val="2117E7"/>
              </a:solidFill>
              <a:latin typeface="Courier New" pitchFamily="49" charset="0"/>
            </a:endParaRPr>
          </a:p>
          <a:p>
            <a:pPr lvl="2">
              <a:buFontTx/>
              <a:buNone/>
            </a:pPr>
            <a:r>
              <a:rPr lang="en-US" sz="1800" b="1" dirty="0">
                <a:solidFill>
                  <a:srgbClr val="2117E7"/>
                </a:solidFill>
                <a:latin typeface="Courier New" pitchFamily="49" charset="0"/>
              </a:rPr>
              <a:t>WHERE     EmpID = 29;</a:t>
            </a:r>
          </a:p>
          <a:p>
            <a:pPr lvl="2">
              <a:buFontTx/>
              <a:buNone/>
            </a:pPr>
            <a:endParaRPr lang="en-US" sz="1800" b="1" dirty="0">
              <a:solidFill>
                <a:srgbClr val="2117E7"/>
              </a:solidFill>
              <a:latin typeface="Courier New" pitchFamily="49" charset="0"/>
            </a:endParaRPr>
          </a:p>
          <a:p>
            <a:pPr lvl="2">
              <a:buFontTx/>
              <a:buNone/>
            </a:pPr>
            <a:r>
              <a:rPr lang="en-US" sz="1800" b="1" dirty="0">
                <a:solidFill>
                  <a:srgbClr val="2117E7"/>
                </a:solidFill>
                <a:latin typeface="Courier New" pitchFamily="49" charset="0"/>
              </a:rPr>
              <a:t>UPDATE    EMPLOYEE</a:t>
            </a:r>
          </a:p>
          <a:p>
            <a:pPr lvl="2">
              <a:buFontTx/>
              <a:buNone/>
            </a:pPr>
            <a:r>
              <a:rPr lang="en-US" sz="1800" b="1" dirty="0">
                <a:solidFill>
                  <a:srgbClr val="2117E7"/>
                </a:solidFill>
                <a:latin typeface="Courier New" pitchFamily="49" charset="0"/>
              </a:rPr>
              <a:t>SET       DeptID = 44</a:t>
            </a:r>
          </a:p>
          <a:p>
            <a:pPr lvl="2">
              <a:buFontTx/>
              <a:buNone/>
            </a:pPr>
            <a:r>
              <a:rPr lang="en-US" sz="1800" b="1" dirty="0">
                <a:solidFill>
                  <a:srgbClr val="2117E7"/>
                </a:solidFill>
                <a:latin typeface="Courier New" pitchFamily="49" charset="0"/>
              </a:rPr>
              <a:t>WHERE     EmpName LIKE </a:t>
            </a:r>
            <a:r>
              <a:rPr lang="en-US" sz="1800" b="1" dirty="0">
                <a:solidFill>
                  <a:srgbClr val="2117E7"/>
                </a:solidFill>
                <a:latin typeface="Courier New" pitchFamily="49" charset="0"/>
                <a:cs typeface="Courier New" pitchFamily="49" charset="0"/>
              </a:rPr>
              <a:t>'</a:t>
            </a:r>
            <a:r>
              <a:rPr lang="en-US" sz="1800" b="1" dirty="0">
                <a:solidFill>
                  <a:srgbClr val="2117E7"/>
                </a:solidFill>
                <a:latin typeface="Courier New" pitchFamily="49" charset="0"/>
              </a:rPr>
              <a:t>Kr%</a:t>
            </a:r>
            <a:r>
              <a:rPr lang="en-US" sz="1800" b="1" dirty="0">
                <a:solidFill>
                  <a:srgbClr val="2117E7"/>
                </a:solidFill>
                <a:latin typeface="Courier New" pitchFamily="49" charset="0"/>
                <a:cs typeface="Courier New" pitchFamily="49" charset="0"/>
              </a:rPr>
              <a:t>'</a:t>
            </a:r>
            <a:r>
              <a:rPr lang="en-US" sz="1800" b="1" dirty="0">
                <a:solidFill>
                  <a:srgbClr val="2117E7"/>
                </a:solidFill>
                <a:latin typeface="Courier New" pitchFamily="49" charset="0"/>
              </a:rPr>
              <a:t>;</a:t>
            </a:r>
          </a:p>
          <a:p>
            <a:endParaRPr lang="en-US" sz="1800" b="1" dirty="0">
              <a:latin typeface="Courier New" pitchFamily="49" charset="0"/>
            </a:endParaRPr>
          </a:p>
        </p:txBody>
      </p:sp>
      <p:sp>
        <p:nvSpPr>
          <p:cNvPr id="97283" name="Slide Number Placeholder 1"/>
          <p:cNvSpPr>
            <a:spLocks noGrp="1"/>
          </p:cNvSpPr>
          <p:nvPr>
            <p:ph type="sldNum" sz="quarter" idx="11"/>
          </p:nvPr>
        </p:nvSpPr>
        <p:spPr>
          <a:noFill/>
        </p:spPr>
        <p:txBody>
          <a:bodyPr/>
          <a:lstStyle/>
          <a:p>
            <a:r>
              <a:rPr lang="en-US" dirty="0">
                <a:cs typeface="Arial" charset="0"/>
              </a:rPr>
              <a:t>3-</a:t>
            </a:r>
            <a:fld id="{1CDA0A06-3ADA-4B9F-94F8-EFB2794E7487}" type="slidenum">
              <a:rPr lang="en-US">
                <a:cs typeface="Arial" charset="0"/>
              </a:rPr>
              <a:pPr/>
              <a:t>61</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lstStyle/>
          <a:p>
            <a:r>
              <a:rPr lang="en-US" sz="3200" dirty="0"/>
              <a:t>Modifying Data using SQL:</a:t>
            </a:r>
            <a:br>
              <a:rPr lang="en-US" sz="3200" dirty="0"/>
            </a:br>
            <a:r>
              <a:rPr lang="en-US" sz="3600" dirty="0"/>
              <a:t>MERGE</a:t>
            </a:r>
          </a:p>
        </p:txBody>
      </p:sp>
      <p:sp>
        <p:nvSpPr>
          <p:cNvPr id="97282" name="Rectangle 3"/>
          <p:cNvSpPr>
            <a:spLocks noGrp="1" noChangeArrowheads="1"/>
          </p:cNvSpPr>
          <p:nvPr>
            <p:ph idx="1"/>
          </p:nvPr>
        </p:nvSpPr>
        <p:spPr/>
        <p:txBody>
          <a:bodyPr/>
          <a:lstStyle/>
          <a:p>
            <a:r>
              <a:rPr lang="en-US" sz="2800" dirty="0"/>
              <a:t>SQL:2003 introduced the </a:t>
            </a:r>
            <a:r>
              <a:rPr lang="en-US" sz="2800" dirty="0">
                <a:solidFill>
                  <a:srgbClr val="FF0000"/>
                </a:solidFill>
              </a:rPr>
              <a:t>MERGE</a:t>
            </a:r>
            <a:r>
              <a:rPr lang="en-US" sz="2800" dirty="0"/>
              <a:t> statement.</a:t>
            </a:r>
          </a:p>
          <a:p>
            <a:pPr lvl="1"/>
            <a:r>
              <a:rPr lang="en-US" sz="2400" dirty="0">
                <a:solidFill>
                  <a:srgbClr val="FF0000"/>
                </a:solidFill>
              </a:rPr>
              <a:t>Combines</a:t>
            </a:r>
            <a:r>
              <a:rPr lang="en-US" sz="2400" dirty="0"/>
              <a:t> </a:t>
            </a:r>
            <a:r>
              <a:rPr lang="en-US" sz="2400" dirty="0">
                <a:solidFill>
                  <a:srgbClr val="00B050"/>
                </a:solidFill>
              </a:rPr>
              <a:t>INSERT</a:t>
            </a:r>
            <a:r>
              <a:rPr lang="en-US" sz="2400" dirty="0"/>
              <a:t> and </a:t>
            </a:r>
            <a:r>
              <a:rPr lang="en-US" sz="2400" dirty="0">
                <a:solidFill>
                  <a:srgbClr val="00B0F0"/>
                </a:solidFill>
              </a:rPr>
              <a:t>UPDATE</a:t>
            </a:r>
            <a:r>
              <a:rPr lang="en-US" sz="2400" dirty="0"/>
              <a:t> into one statement</a:t>
            </a:r>
          </a:p>
          <a:p>
            <a:pPr lvl="2">
              <a:buFont typeface="Wingdings" panose="05000000000000000000" pitchFamily="2" charset="2"/>
              <a:buChar char="ü"/>
            </a:pPr>
            <a:r>
              <a:rPr lang="en-US" sz="2000" dirty="0"/>
              <a:t>that can either </a:t>
            </a:r>
            <a:r>
              <a:rPr lang="en-US" sz="2000" dirty="0">
                <a:solidFill>
                  <a:srgbClr val="00B050"/>
                </a:solidFill>
              </a:rPr>
              <a:t>insert</a:t>
            </a:r>
            <a:r>
              <a:rPr lang="en-US" sz="2000" dirty="0"/>
              <a:t> </a:t>
            </a:r>
            <a:r>
              <a:rPr lang="en-US" sz="2000" dirty="0">
                <a:solidFill>
                  <a:srgbClr val="FF0000"/>
                </a:solidFill>
              </a:rPr>
              <a:t>or</a:t>
            </a:r>
            <a:r>
              <a:rPr lang="en-US" sz="2000" dirty="0"/>
              <a:t> </a:t>
            </a:r>
            <a:r>
              <a:rPr lang="en-US" sz="2000" dirty="0">
                <a:solidFill>
                  <a:srgbClr val="00B0F0"/>
                </a:solidFill>
              </a:rPr>
              <a:t>update</a:t>
            </a:r>
            <a:r>
              <a:rPr lang="en-US" sz="2000" dirty="0"/>
              <a:t> data depending upon whether some condition is met</a:t>
            </a:r>
          </a:p>
          <a:p>
            <a:pPr lvl="1"/>
            <a:r>
              <a:rPr lang="en-US" sz="2400" dirty="0"/>
              <a:t>An advanced feature—learn to use INSERT and UPDATE separately first, then consult DBMS documentation</a:t>
            </a:r>
          </a:p>
          <a:p>
            <a:endParaRPr lang="en-US" sz="1800" b="1" dirty="0">
              <a:latin typeface="Courier New" pitchFamily="49" charset="0"/>
            </a:endParaRPr>
          </a:p>
        </p:txBody>
      </p:sp>
      <p:sp>
        <p:nvSpPr>
          <p:cNvPr id="97283" name="Slide Number Placeholder 1"/>
          <p:cNvSpPr>
            <a:spLocks noGrp="1"/>
          </p:cNvSpPr>
          <p:nvPr>
            <p:ph type="sldNum" sz="quarter" idx="11"/>
          </p:nvPr>
        </p:nvSpPr>
        <p:spPr>
          <a:noFill/>
        </p:spPr>
        <p:txBody>
          <a:bodyPr/>
          <a:lstStyle/>
          <a:p>
            <a:r>
              <a:rPr lang="en-US" dirty="0">
                <a:cs typeface="Arial" charset="0"/>
              </a:rPr>
              <a:t>3-</a:t>
            </a:r>
            <a:fld id="{1CDA0A06-3ADA-4B9F-94F8-EFB2794E7487}" type="slidenum">
              <a:rPr lang="en-US">
                <a:cs typeface="Arial" charset="0"/>
              </a:rPr>
              <a:pPr/>
              <a:t>62</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extLst>
      <p:ext uri="{BB962C8B-B14F-4D97-AF65-F5344CB8AC3E}">
        <p14:creationId xmlns:p14="http://schemas.microsoft.com/office/powerpoint/2010/main" val="35886778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r>
              <a:rPr lang="en-US" sz="3200" dirty="0"/>
              <a:t>Modifying Data using SQL: </a:t>
            </a:r>
            <a:br>
              <a:rPr lang="en-US" sz="3200" dirty="0"/>
            </a:br>
            <a:r>
              <a:rPr lang="en-US" sz="3600" dirty="0"/>
              <a:t>Deleting Data: DELETE</a:t>
            </a:r>
          </a:p>
        </p:txBody>
      </p:sp>
      <p:sp>
        <p:nvSpPr>
          <p:cNvPr id="99330" name="Rectangle 3"/>
          <p:cNvSpPr>
            <a:spLocks noGrp="1" noChangeArrowheads="1"/>
          </p:cNvSpPr>
          <p:nvPr>
            <p:ph idx="1"/>
          </p:nvPr>
        </p:nvSpPr>
        <p:spPr/>
        <p:txBody>
          <a:bodyPr/>
          <a:lstStyle/>
          <a:p>
            <a:r>
              <a:rPr lang="en-US" dirty="0"/>
              <a:t>To delete a </a:t>
            </a:r>
            <a:r>
              <a:rPr lang="en-US" dirty="0">
                <a:solidFill>
                  <a:srgbClr val="FF0000"/>
                </a:solidFill>
              </a:rPr>
              <a:t>row</a:t>
            </a:r>
            <a:r>
              <a:rPr lang="en-US" dirty="0"/>
              <a:t> or </a:t>
            </a:r>
            <a:r>
              <a:rPr lang="en-US" dirty="0">
                <a:solidFill>
                  <a:srgbClr val="00B050"/>
                </a:solidFill>
              </a:rPr>
              <a:t>set</a:t>
            </a:r>
            <a:r>
              <a:rPr lang="en-US" dirty="0"/>
              <a:t> of rows from a table use the DELETE statement.</a:t>
            </a:r>
          </a:p>
          <a:p>
            <a:endParaRPr lang="en-US" dirty="0"/>
          </a:p>
          <a:p>
            <a:pPr lvl="2">
              <a:buFontTx/>
              <a:buNone/>
            </a:pPr>
            <a:r>
              <a:rPr lang="en-US" sz="1800" b="1" dirty="0">
                <a:solidFill>
                  <a:srgbClr val="2117E7"/>
                </a:solidFill>
                <a:latin typeface="Courier New" pitchFamily="49" charset="0"/>
              </a:rPr>
              <a:t>DELETE FROM EMPLOYEE</a:t>
            </a:r>
          </a:p>
          <a:p>
            <a:pPr lvl="2">
              <a:buFontTx/>
              <a:buNone/>
            </a:pPr>
            <a:r>
              <a:rPr lang="en-US" sz="1800" b="1" dirty="0">
                <a:solidFill>
                  <a:srgbClr val="2117E7"/>
                </a:solidFill>
                <a:latin typeface="Courier New" pitchFamily="49" charset="0"/>
              </a:rPr>
              <a:t>WHERE  EmpID = 29;</a:t>
            </a:r>
          </a:p>
          <a:p>
            <a:pPr lvl="2">
              <a:buFontTx/>
              <a:buNone/>
            </a:pPr>
            <a:endParaRPr lang="en-US" sz="1800" b="1" dirty="0">
              <a:solidFill>
                <a:srgbClr val="2117E7"/>
              </a:solidFill>
              <a:latin typeface="Courier New" pitchFamily="49" charset="0"/>
            </a:endParaRPr>
          </a:p>
          <a:p>
            <a:pPr lvl="2">
              <a:buFontTx/>
              <a:buNone/>
            </a:pPr>
            <a:r>
              <a:rPr lang="en-US" sz="1800" b="1" dirty="0">
                <a:solidFill>
                  <a:srgbClr val="2117E7"/>
                </a:solidFill>
                <a:latin typeface="Courier New" pitchFamily="49" charset="0"/>
              </a:rPr>
              <a:t>DELETE FROM EMPLOYEE</a:t>
            </a:r>
          </a:p>
          <a:p>
            <a:pPr lvl="2">
              <a:buFontTx/>
              <a:buNone/>
            </a:pPr>
            <a:r>
              <a:rPr lang="en-US" sz="1800" b="1" dirty="0">
                <a:solidFill>
                  <a:srgbClr val="2117E7"/>
                </a:solidFill>
                <a:latin typeface="Courier New" pitchFamily="49" charset="0"/>
              </a:rPr>
              <a:t>WHERE  EmpName LIKE </a:t>
            </a:r>
            <a:r>
              <a:rPr lang="en-US" sz="2000" b="1" dirty="0">
                <a:solidFill>
                  <a:srgbClr val="2117E7"/>
                </a:solidFill>
                <a:latin typeface="Courier New" pitchFamily="49" charset="0"/>
                <a:cs typeface="Courier New" pitchFamily="49" charset="0"/>
              </a:rPr>
              <a:t>'</a:t>
            </a:r>
            <a:r>
              <a:rPr lang="en-US" sz="1800" b="1" dirty="0">
                <a:solidFill>
                  <a:srgbClr val="2117E7"/>
                </a:solidFill>
                <a:latin typeface="Courier New" pitchFamily="49" charset="0"/>
              </a:rPr>
              <a:t>Kr%</a:t>
            </a:r>
            <a:r>
              <a:rPr lang="en-US" sz="2000" b="1" dirty="0">
                <a:solidFill>
                  <a:srgbClr val="2117E7"/>
                </a:solidFill>
                <a:latin typeface="Courier New" pitchFamily="49" charset="0"/>
                <a:cs typeface="Courier New" pitchFamily="49" charset="0"/>
              </a:rPr>
              <a:t>'</a:t>
            </a:r>
            <a:r>
              <a:rPr lang="en-US" sz="1800" b="1" dirty="0">
                <a:solidFill>
                  <a:srgbClr val="2117E7"/>
                </a:solidFill>
                <a:latin typeface="Courier New" pitchFamily="49" charset="0"/>
              </a:rPr>
              <a:t>;</a:t>
            </a:r>
          </a:p>
          <a:p>
            <a:endParaRPr lang="en-US" sz="1800" b="1" dirty="0">
              <a:solidFill>
                <a:srgbClr val="CC99FF"/>
              </a:solidFill>
              <a:latin typeface="Courier New" pitchFamily="49" charset="0"/>
            </a:endParaRPr>
          </a:p>
          <a:p>
            <a:endParaRPr lang="en-US" dirty="0"/>
          </a:p>
        </p:txBody>
      </p:sp>
      <p:sp>
        <p:nvSpPr>
          <p:cNvPr id="99331" name="Slide Number Placeholder 1"/>
          <p:cNvSpPr>
            <a:spLocks noGrp="1"/>
          </p:cNvSpPr>
          <p:nvPr>
            <p:ph type="sldNum" sz="quarter" idx="11"/>
          </p:nvPr>
        </p:nvSpPr>
        <p:spPr>
          <a:noFill/>
        </p:spPr>
        <p:txBody>
          <a:bodyPr/>
          <a:lstStyle/>
          <a:p>
            <a:r>
              <a:rPr lang="en-US" dirty="0">
                <a:cs typeface="Arial" charset="0"/>
              </a:rPr>
              <a:t>3-</a:t>
            </a:r>
            <a:fld id="{692F3964-C174-4EE6-95D3-041405E2B01E}" type="slidenum">
              <a:rPr lang="en-US">
                <a:cs typeface="Arial" charset="0"/>
              </a:rPr>
              <a:pPr/>
              <a:t>63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r>
              <a:rPr lang="en-US" sz="3200" dirty="0"/>
              <a:t>Modifying Data using SQL:</a:t>
            </a:r>
            <a:br>
              <a:rPr lang="en-US" sz="3200" dirty="0"/>
            </a:br>
            <a:r>
              <a:rPr lang="en-US" sz="3600" dirty="0"/>
              <a:t>Deleting Database Objects: DROP</a:t>
            </a:r>
          </a:p>
        </p:txBody>
      </p:sp>
      <p:sp>
        <p:nvSpPr>
          <p:cNvPr id="101378" name="Rectangle 3"/>
          <p:cNvSpPr>
            <a:spLocks noGrp="1" noChangeArrowheads="1"/>
          </p:cNvSpPr>
          <p:nvPr>
            <p:ph idx="1"/>
          </p:nvPr>
        </p:nvSpPr>
        <p:spPr/>
        <p:txBody>
          <a:bodyPr/>
          <a:lstStyle/>
          <a:p>
            <a:r>
              <a:rPr lang="en-US" dirty="0"/>
              <a:t>To remove unwanted database </a:t>
            </a:r>
            <a:r>
              <a:rPr lang="en-US" dirty="0">
                <a:solidFill>
                  <a:srgbClr val="FF0000"/>
                </a:solidFill>
              </a:rPr>
              <a:t>objects</a:t>
            </a:r>
            <a:r>
              <a:rPr lang="en-US" dirty="0"/>
              <a:t> from the database, use the SQL DROP statement.</a:t>
            </a:r>
          </a:p>
          <a:p>
            <a:r>
              <a:rPr lang="en-US" dirty="0"/>
              <a:t>Warning… The DROP statement will permanently remove the object and all data.</a:t>
            </a:r>
          </a:p>
          <a:p>
            <a:pPr>
              <a:buFontTx/>
              <a:buNone/>
            </a:pPr>
            <a:endParaRPr lang="en-US" sz="2000" dirty="0"/>
          </a:p>
          <a:p>
            <a:pPr lvl="2">
              <a:buFontTx/>
              <a:buNone/>
            </a:pPr>
            <a:r>
              <a:rPr lang="en-US" sz="1800" b="1" dirty="0">
                <a:solidFill>
                  <a:srgbClr val="2117E7"/>
                </a:solidFill>
                <a:latin typeface="Courier New" pitchFamily="49" charset="0"/>
              </a:rPr>
              <a:t>DROP TABLE EMPLOYEE;</a:t>
            </a:r>
          </a:p>
        </p:txBody>
      </p:sp>
      <p:sp>
        <p:nvSpPr>
          <p:cNvPr id="101379" name="Slide Number Placeholder 1"/>
          <p:cNvSpPr>
            <a:spLocks noGrp="1"/>
          </p:cNvSpPr>
          <p:nvPr>
            <p:ph type="sldNum" sz="quarter" idx="11"/>
          </p:nvPr>
        </p:nvSpPr>
        <p:spPr>
          <a:noFill/>
        </p:spPr>
        <p:txBody>
          <a:bodyPr/>
          <a:lstStyle/>
          <a:p>
            <a:r>
              <a:rPr lang="en-US" dirty="0">
                <a:cs typeface="Arial" charset="0"/>
              </a:rPr>
              <a:t>3-</a:t>
            </a:r>
            <a:fld id="{E11CF2C9-6901-458C-92A0-362987D01772}" type="slidenum">
              <a:rPr lang="en-US">
                <a:cs typeface="Arial" charset="0"/>
              </a:rPr>
              <a:pPr/>
              <a:t>64</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a:xfrm>
            <a:off x="1447800" y="152400"/>
            <a:ext cx="7467600" cy="1219200"/>
          </a:xfrm>
        </p:spPr>
        <p:txBody>
          <a:bodyPr/>
          <a:lstStyle/>
          <a:p>
            <a:r>
              <a:rPr lang="en-US" sz="3200" dirty="0"/>
              <a:t>Modifying Data using SQL:</a:t>
            </a:r>
            <a:br>
              <a:rPr lang="en-US" sz="3200" dirty="0"/>
            </a:br>
            <a:r>
              <a:rPr lang="en-US" sz="2800" dirty="0"/>
              <a:t>Removing a Constraint: ALTER &amp; DROP</a:t>
            </a:r>
          </a:p>
        </p:txBody>
      </p:sp>
      <p:sp>
        <p:nvSpPr>
          <p:cNvPr id="103426" name="Rectangle 3"/>
          <p:cNvSpPr>
            <a:spLocks noGrp="1" noChangeArrowheads="1"/>
          </p:cNvSpPr>
          <p:nvPr>
            <p:ph idx="1"/>
          </p:nvPr>
        </p:nvSpPr>
        <p:spPr>
          <a:xfrm>
            <a:off x="1447800" y="1676400"/>
            <a:ext cx="7391400" cy="3581400"/>
          </a:xfrm>
        </p:spPr>
        <p:txBody>
          <a:bodyPr/>
          <a:lstStyle/>
          <a:p>
            <a:r>
              <a:rPr lang="en-US" dirty="0"/>
              <a:t>To change the constraints on existing tables, you may need to remove the existing constraints </a:t>
            </a:r>
            <a:r>
              <a:rPr lang="en-US" dirty="0">
                <a:solidFill>
                  <a:srgbClr val="FF0000"/>
                </a:solidFill>
              </a:rPr>
              <a:t>before</a:t>
            </a:r>
            <a:r>
              <a:rPr lang="en-US" dirty="0"/>
              <a:t> adding new constraints.</a:t>
            </a:r>
          </a:p>
          <a:p>
            <a:pPr>
              <a:buFontTx/>
              <a:buNone/>
            </a:pPr>
            <a:endParaRPr lang="en-US" sz="2400" dirty="0"/>
          </a:p>
          <a:p>
            <a:pPr>
              <a:buFontTx/>
              <a:buNone/>
            </a:pPr>
            <a:r>
              <a:rPr lang="en-US" sz="1800" dirty="0"/>
              <a:t>	</a:t>
            </a:r>
            <a:r>
              <a:rPr lang="en-US" sz="1800" b="1" dirty="0">
                <a:solidFill>
                  <a:srgbClr val="2117E7"/>
                </a:solidFill>
                <a:latin typeface="Courier New" pitchFamily="49" charset="0"/>
              </a:rPr>
              <a:t>ALTER TABLE EMPLOYEE</a:t>
            </a:r>
          </a:p>
          <a:p>
            <a:pPr>
              <a:buFontTx/>
              <a:buNone/>
            </a:pPr>
            <a:r>
              <a:rPr lang="en-US" sz="1800" b="1" dirty="0">
                <a:solidFill>
                  <a:srgbClr val="2117E7"/>
                </a:solidFill>
                <a:latin typeface="Courier New" pitchFamily="49" charset="0"/>
              </a:rPr>
              <a:t>		  DROP CONSTRAINT EmpFK;</a:t>
            </a:r>
          </a:p>
        </p:txBody>
      </p:sp>
      <p:sp>
        <p:nvSpPr>
          <p:cNvPr id="103427" name="Slide Number Placeholder 1"/>
          <p:cNvSpPr>
            <a:spLocks noGrp="1"/>
          </p:cNvSpPr>
          <p:nvPr>
            <p:ph type="sldNum" sz="quarter" idx="11"/>
          </p:nvPr>
        </p:nvSpPr>
        <p:spPr>
          <a:noFill/>
        </p:spPr>
        <p:txBody>
          <a:bodyPr/>
          <a:lstStyle/>
          <a:p>
            <a:r>
              <a:rPr lang="en-US" dirty="0">
                <a:cs typeface="Arial" charset="0"/>
              </a:rPr>
              <a:t>3-</a:t>
            </a:r>
            <a:fld id="{23E19873-3032-4C63-AE03-6E6AA305B18A}" type="slidenum">
              <a:rPr lang="en-US">
                <a:cs typeface="Arial" charset="0"/>
              </a:rPr>
              <a:pPr/>
              <a:t>65</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a:xfrm>
            <a:off x="1447800" y="152400"/>
            <a:ext cx="7467600" cy="1219200"/>
          </a:xfrm>
        </p:spPr>
        <p:txBody>
          <a:bodyPr/>
          <a:lstStyle/>
          <a:p>
            <a:r>
              <a:rPr lang="en-US" sz="3200" dirty="0"/>
              <a:t>Modifying Data Using SQL:</a:t>
            </a:r>
            <a:br>
              <a:rPr lang="en-US" sz="3200" dirty="0"/>
            </a:br>
            <a:r>
              <a:rPr lang="en-US" sz="3600" dirty="0"/>
              <a:t>The CHECK Constraint</a:t>
            </a:r>
          </a:p>
        </p:txBody>
      </p:sp>
      <p:sp>
        <p:nvSpPr>
          <p:cNvPr id="105474" name="Rectangle 3"/>
          <p:cNvSpPr>
            <a:spLocks noGrp="1" noChangeArrowheads="1"/>
          </p:cNvSpPr>
          <p:nvPr>
            <p:ph idx="1"/>
          </p:nvPr>
        </p:nvSpPr>
        <p:spPr>
          <a:xfrm>
            <a:off x="1447800" y="1676400"/>
            <a:ext cx="7391400" cy="3581400"/>
          </a:xfrm>
        </p:spPr>
        <p:txBody>
          <a:bodyPr/>
          <a:lstStyle/>
          <a:p>
            <a:r>
              <a:rPr lang="en-US" dirty="0"/>
              <a:t>The CHECK constraint can be used to create sets of values to </a:t>
            </a:r>
            <a:r>
              <a:rPr lang="en-US" dirty="0">
                <a:solidFill>
                  <a:srgbClr val="FF0000"/>
                </a:solidFill>
              </a:rPr>
              <a:t>restrict</a:t>
            </a:r>
            <a:r>
              <a:rPr lang="en-US" dirty="0"/>
              <a:t> the values that can be used in a column.</a:t>
            </a:r>
          </a:p>
          <a:p>
            <a:pPr>
              <a:buFontTx/>
              <a:buNone/>
            </a:pPr>
            <a:endParaRPr lang="en-US" sz="2400" dirty="0"/>
          </a:p>
          <a:p>
            <a:pPr>
              <a:buFontTx/>
              <a:buNone/>
            </a:pPr>
            <a:r>
              <a:rPr lang="en-US" sz="1800" dirty="0"/>
              <a:t>	</a:t>
            </a:r>
            <a:r>
              <a:rPr lang="en-US" sz="1800" b="1" dirty="0">
                <a:solidFill>
                  <a:srgbClr val="2117E7"/>
                </a:solidFill>
                <a:latin typeface="Courier New" pitchFamily="49" charset="0"/>
              </a:rPr>
              <a:t>ALTER TABLE PROJECT</a:t>
            </a:r>
          </a:p>
          <a:p>
            <a:pPr>
              <a:buFontTx/>
              <a:buNone/>
            </a:pPr>
            <a:r>
              <a:rPr lang="en-US" sz="1800" b="1" dirty="0">
                <a:solidFill>
                  <a:srgbClr val="2117E7"/>
                </a:solidFill>
                <a:latin typeface="Courier New" pitchFamily="49" charset="0"/>
              </a:rPr>
              <a:t>	      ADD CONSTRAINT PROJECT_Check_Dates</a:t>
            </a:r>
          </a:p>
          <a:p>
            <a:pPr>
              <a:buFontTx/>
              <a:buNone/>
            </a:pPr>
            <a:r>
              <a:rPr lang="en-US" sz="1800" b="1" dirty="0">
                <a:solidFill>
                  <a:srgbClr val="2117E7"/>
                </a:solidFill>
                <a:latin typeface="Courier New" pitchFamily="49" charset="0"/>
              </a:rPr>
              <a:t>		        </a:t>
            </a:r>
            <a:r>
              <a:rPr lang="en-US" sz="1800" b="1" dirty="0">
                <a:solidFill>
                  <a:srgbClr val="FF0000"/>
                </a:solidFill>
                <a:latin typeface="Courier New" pitchFamily="49" charset="0"/>
              </a:rPr>
              <a:t>CHECK</a:t>
            </a:r>
            <a:r>
              <a:rPr lang="en-US" sz="1800" b="1" dirty="0">
                <a:solidFill>
                  <a:srgbClr val="2117E7"/>
                </a:solidFill>
                <a:latin typeface="Courier New" pitchFamily="49" charset="0"/>
              </a:rPr>
              <a:t> (StartDate &lt; EndDate);</a:t>
            </a:r>
          </a:p>
        </p:txBody>
      </p:sp>
      <p:sp>
        <p:nvSpPr>
          <p:cNvPr id="105475" name="Slide Number Placeholder 1"/>
          <p:cNvSpPr>
            <a:spLocks noGrp="1"/>
          </p:cNvSpPr>
          <p:nvPr>
            <p:ph type="sldNum" sz="quarter" idx="11"/>
          </p:nvPr>
        </p:nvSpPr>
        <p:spPr>
          <a:noFill/>
        </p:spPr>
        <p:txBody>
          <a:bodyPr/>
          <a:lstStyle/>
          <a:p>
            <a:r>
              <a:rPr lang="en-US" dirty="0">
                <a:cs typeface="Arial" charset="0"/>
              </a:rPr>
              <a:t>3-</a:t>
            </a:r>
            <a:fld id="{84D4A6C3-EFBA-49C3-BC27-875A818A06D6}" type="slidenum">
              <a:rPr lang="en-US">
                <a:cs typeface="Arial" charset="0"/>
              </a:rPr>
              <a:pPr/>
              <a:t>66</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p:txBody>
          <a:bodyPr/>
          <a:lstStyle/>
          <a:p>
            <a:r>
              <a:rPr lang="en-US" sz="3600" dirty="0"/>
              <a:t>SQL Views</a:t>
            </a:r>
          </a:p>
        </p:txBody>
      </p:sp>
      <p:sp>
        <p:nvSpPr>
          <p:cNvPr id="107522" name="Rectangle 3"/>
          <p:cNvSpPr>
            <a:spLocks noGrp="1" noChangeArrowheads="1"/>
          </p:cNvSpPr>
          <p:nvPr>
            <p:ph idx="1"/>
          </p:nvPr>
        </p:nvSpPr>
        <p:spPr/>
        <p:txBody>
          <a:bodyPr/>
          <a:lstStyle/>
          <a:p>
            <a:r>
              <a:rPr lang="en-US" dirty="0"/>
              <a:t>A </a:t>
            </a:r>
            <a:r>
              <a:rPr lang="en-US" b="1" dirty="0"/>
              <a:t>SQL View </a:t>
            </a:r>
            <a:r>
              <a:rPr lang="en-US" dirty="0"/>
              <a:t>is a </a:t>
            </a:r>
            <a:r>
              <a:rPr lang="en-US" dirty="0">
                <a:solidFill>
                  <a:srgbClr val="FF0000"/>
                </a:solidFill>
              </a:rPr>
              <a:t>virtual</a:t>
            </a:r>
            <a:r>
              <a:rPr lang="en-US" dirty="0"/>
              <a:t> </a:t>
            </a:r>
            <a:r>
              <a:rPr lang="en-US" dirty="0">
                <a:solidFill>
                  <a:srgbClr val="00B050"/>
                </a:solidFill>
              </a:rPr>
              <a:t>table</a:t>
            </a:r>
            <a:r>
              <a:rPr lang="en-US" dirty="0"/>
              <a:t> </a:t>
            </a:r>
          </a:p>
          <a:p>
            <a:pPr lvl="1"/>
            <a:r>
              <a:rPr lang="en-US" dirty="0"/>
              <a:t>created by a DBMS-stored SELECT statement that </a:t>
            </a:r>
          </a:p>
          <a:p>
            <a:pPr lvl="1"/>
            <a:r>
              <a:rPr lang="en-US" dirty="0"/>
              <a:t>can combine access to data </a:t>
            </a:r>
            <a:r>
              <a:rPr lang="en-US" dirty="0">
                <a:solidFill>
                  <a:srgbClr val="00B050"/>
                </a:solidFill>
              </a:rPr>
              <a:t>in</a:t>
            </a:r>
            <a:r>
              <a:rPr lang="en-US" dirty="0"/>
              <a:t> multiple tables and </a:t>
            </a:r>
          </a:p>
          <a:p>
            <a:pPr lvl="1"/>
            <a:r>
              <a:rPr lang="en-US" dirty="0"/>
              <a:t>even </a:t>
            </a:r>
            <a:r>
              <a:rPr lang="en-US" dirty="0">
                <a:solidFill>
                  <a:srgbClr val="00B050"/>
                </a:solidFill>
              </a:rPr>
              <a:t>in</a:t>
            </a:r>
            <a:r>
              <a:rPr lang="en-US" dirty="0"/>
              <a:t> other views.</a:t>
            </a:r>
          </a:p>
          <a:p>
            <a:r>
              <a:rPr lang="en-US" dirty="0"/>
              <a:t>SQL views are discussed online in Appendix E.</a:t>
            </a:r>
          </a:p>
          <a:p>
            <a:endParaRPr lang="en-US" dirty="0"/>
          </a:p>
        </p:txBody>
      </p:sp>
      <p:sp>
        <p:nvSpPr>
          <p:cNvPr id="107523" name="Slide Number Placeholder 1"/>
          <p:cNvSpPr>
            <a:spLocks noGrp="1"/>
          </p:cNvSpPr>
          <p:nvPr>
            <p:ph type="sldNum" sz="quarter" idx="11"/>
          </p:nvPr>
        </p:nvSpPr>
        <p:spPr>
          <a:noFill/>
        </p:spPr>
        <p:txBody>
          <a:bodyPr/>
          <a:lstStyle/>
          <a:p>
            <a:r>
              <a:rPr lang="en-US" dirty="0">
                <a:cs typeface="Arial" charset="0"/>
              </a:rPr>
              <a:t>3-</a:t>
            </a:r>
            <a:fld id="{B0F58CF0-17C7-4677-BABC-664138C8774F}" type="slidenum">
              <a:rPr lang="en-US">
                <a:cs typeface="Arial" charset="0"/>
              </a:rPr>
              <a:pPr/>
              <a:t>67</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ctrTitle"/>
          </p:nvPr>
        </p:nvSpPr>
        <p:spPr>
          <a:xfrm>
            <a:off x="1676400" y="2209800"/>
            <a:ext cx="7239000" cy="762000"/>
          </a:xfrm>
        </p:spPr>
        <p:txBody>
          <a:bodyPr/>
          <a:lstStyle/>
          <a:p>
            <a:r>
              <a:rPr lang="en-US" dirty="0">
                <a:solidFill>
                  <a:schemeClr val="tx1">
                    <a:lumMod val="65000"/>
                    <a:lumOff val="35000"/>
                  </a:schemeClr>
                </a:solidFill>
              </a:rPr>
              <a:t>Structured Query Language</a:t>
            </a:r>
          </a:p>
        </p:txBody>
      </p:sp>
      <p:sp>
        <p:nvSpPr>
          <p:cNvPr id="109571" name="Rectangle 3"/>
          <p:cNvSpPr>
            <a:spLocks noGrp="1" noChangeArrowheads="1"/>
          </p:cNvSpPr>
          <p:nvPr>
            <p:ph type="subTitle" idx="1"/>
          </p:nvPr>
        </p:nvSpPr>
        <p:spPr>
          <a:xfrm>
            <a:off x="1676400" y="1676400"/>
            <a:ext cx="7239000" cy="533400"/>
          </a:xfrm>
        </p:spPr>
        <p:txBody>
          <a:bodyPr/>
          <a:lstStyle/>
          <a:p>
            <a:pPr>
              <a:lnSpc>
                <a:spcPct val="90000"/>
              </a:lnSpc>
            </a:pPr>
            <a:r>
              <a:rPr lang="en-US" dirty="0">
                <a:solidFill>
                  <a:srgbClr val="C00000"/>
                </a:solidFill>
              </a:rPr>
              <a:t>End of Presentation on Chapter Three</a:t>
            </a:r>
          </a:p>
        </p:txBody>
      </p:sp>
      <p:pic>
        <p:nvPicPr>
          <p:cNvPr id="6" name="Picture 2" descr="C:\Users\sameerjena\Pictures\kroenk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627" y="3077492"/>
            <a:ext cx="7390800" cy="3602199"/>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4"/>
          <p:cNvSpPr txBox="1">
            <a:spLocks noChangeArrowheads="1"/>
          </p:cNvSpPr>
          <p:nvPr/>
        </p:nvSpPr>
        <p:spPr bwMode="auto">
          <a:xfrm>
            <a:off x="1600200" y="228600"/>
            <a:ext cx="7315200" cy="1323439"/>
          </a:xfrm>
          <a:prstGeom prst="rect">
            <a:avLst/>
          </a:prstGeom>
          <a:noFill/>
          <a:ln w="9525">
            <a:noFill/>
            <a:miter lim="800000"/>
            <a:headEnd/>
            <a:tailEnd/>
          </a:ln>
        </p:spPr>
        <p:txBody>
          <a:bodyPr>
            <a:spAutoFit/>
          </a:bodyPr>
          <a:lstStyle/>
          <a:p>
            <a:pPr algn="ctr">
              <a:spcBef>
                <a:spcPct val="50000"/>
              </a:spcBef>
            </a:pPr>
            <a:r>
              <a:rPr lang="en-US" sz="2000" dirty="0">
                <a:solidFill>
                  <a:srgbClr val="C00000"/>
                </a:solidFill>
                <a:latin typeface="Lucida Sans" pitchFamily="34" charset="0"/>
              </a:rPr>
              <a:t>DAVID M. KROENKE and DAVID J. AUER </a:t>
            </a:r>
          </a:p>
          <a:p>
            <a:pPr algn="ctr">
              <a:spcBef>
                <a:spcPct val="50000"/>
              </a:spcBef>
            </a:pPr>
            <a:r>
              <a:rPr lang="en-US" sz="2400" dirty="0">
                <a:solidFill>
                  <a:schemeClr val="tx1">
                    <a:lumMod val="65000"/>
                    <a:lumOff val="35000"/>
                  </a:schemeClr>
                </a:solidFill>
                <a:latin typeface="Lucida Sans" pitchFamily="34" charset="0"/>
              </a:rPr>
              <a:t>DATABASE CONCEPTS, 7</a:t>
            </a:r>
            <a:r>
              <a:rPr lang="en-US" sz="2400" baseline="30000" dirty="0">
                <a:solidFill>
                  <a:schemeClr val="tx1">
                    <a:lumMod val="65000"/>
                    <a:lumOff val="35000"/>
                  </a:schemeClr>
                </a:solidFill>
                <a:latin typeface="Lucida Sans" pitchFamily="34" charset="0"/>
              </a:rPr>
              <a:t>th</a:t>
            </a:r>
            <a:r>
              <a:rPr lang="en-US" sz="2400" dirty="0">
                <a:solidFill>
                  <a:schemeClr val="tx1">
                    <a:lumMod val="65000"/>
                    <a:lumOff val="35000"/>
                  </a:schemeClr>
                </a:solidFill>
                <a:latin typeface="Lucida Sans" pitchFamily="34" charset="0"/>
              </a:rPr>
              <a:t> Edition, </a:t>
            </a:r>
            <a:br>
              <a:rPr lang="en-US" sz="2400" dirty="0">
                <a:solidFill>
                  <a:schemeClr val="tx1">
                    <a:lumMod val="65000"/>
                    <a:lumOff val="35000"/>
                  </a:schemeClr>
                </a:solidFill>
                <a:latin typeface="Lucida Sans" pitchFamily="34" charset="0"/>
              </a:rPr>
            </a:br>
            <a:r>
              <a:rPr lang="en-US" sz="2400" dirty="0">
                <a:solidFill>
                  <a:schemeClr val="tx1">
                    <a:lumMod val="65000"/>
                    <a:lumOff val="35000"/>
                  </a:schemeClr>
                </a:solidFill>
                <a:latin typeface="Lucida Sans" pitchFamily="34" charset="0"/>
              </a:rPr>
              <a:t>Global Edition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r>
              <a:rPr lang="en-US" dirty="0"/>
              <a:t>SQL for Data Definition</a:t>
            </a:r>
          </a:p>
        </p:txBody>
      </p:sp>
      <p:sp>
        <p:nvSpPr>
          <p:cNvPr id="25603" name="Slide Number Placeholder 1"/>
          <p:cNvSpPr>
            <a:spLocks noGrp="1"/>
          </p:cNvSpPr>
          <p:nvPr>
            <p:ph type="sldNum" sz="quarter" idx="11"/>
          </p:nvPr>
        </p:nvSpPr>
        <p:spPr>
          <a:noFill/>
        </p:spPr>
        <p:txBody>
          <a:bodyPr/>
          <a:lstStyle/>
          <a:p>
            <a:r>
              <a:rPr lang="en-US" dirty="0">
                <a:cs typeface="Arial" charset="0"/>
              </a:rPr>
              <a:t>3-</a:t>
            </a:r>
            <a:fld id="{22DEB03D-A0A5-4967-9B79-8E88159DE135}" type="slidenum">
              <a:rPr lang="en-US">
                <a:cs typeface="Arial" charset="0"/>
              </a:rPr>
              <a:pPr/>
              <a:t>7</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7806" y="1600200"/>
            <a:ext cx="6876594" cy="4650122"/>
          </a:xfrm>
          <a:prstGeom prst="rect">
            <a:avLst/>
          </a:prstGeom>
        </p:spPr>
      </p:pic>
    </p:spTree>
    <p:extLst>
      <p:ext uri="{BB962C8B-B14F-4D97-AF65-F5344CB8AC3E}">
        <p14:creationId xmlns:p14="http://schemas.microsoft.com/office/powerpoint/2010/main" val="1591438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r>
              <a:rPr lang="en-US" sz="3200" dirty="0"/>
              <a:t>SQL for Data Definition:</a:t>
            </a:r>
            <a:br>
              <a:rPr lang="en-US" sz="3200" dirty="0"/>
            </a:br>
            <a:r>
              <a:rPr lang="en-US" sz="3600" dirty="0"/>
              <a:t>CREATE</a:t>
            </a:r>
          </a:p>
        </p:txBody>
      </p:sp>
      <p:sp>
        <p:nvSpPr>
          <p:cNvPr id="27650" name="Rectangle 3"/>
          <p:cNvSpPr>
            <a:spLocks noGrp="1" noChangeArrowheads="1"/>
          </p:cNvSpPr>
          <p:nvPr>
            <p:ph idx="1"/>
          </p:nvPr>
        </p:nvSpPr>
        <p:spPr>
          <a:xfrm>
            <a:off x="1447800" y="1679575"/>
            <a:ext cx="7167563" cy="3892550"/>
          </a:xfrm>
        </p:spPr>
        <p:txBody>
          <a:bodyPr/>
          <a:lstStyle/>
          <a:p>
            <a:r>
              <a:rPr lang="en-US" dirty="0"/>
              <a:t>Creating database tables</a:t>
            </a:r>
          </a:p>
          <a:p>
            <a:pPr lvl="1"/>
            <a:r>
              <a:rPr lang="en-US" dirty="0"/>
              <a:t>The SQL CREATE TABLE statement</a:t>
            </a:r>
          </a:p>
          <a:p>
            <a:pPr lvl="1"/>
            <a:endParaRPr lang="en-US" dirty="0"/>
          </a:p>
          <a:p>
            <a:pPr lvl="1">
              <a:buFontTx/>
              <a:buNone/>
            </a:pPr>
            <a:r>
              <a:rPr lang="en-US" sz="1800" b="1" dirty="0">
                <a:solidFill>
                  <a:srgbClr val="2117E7"/>
                </a:solidFill>
                <a:latin typeface="Courier New" pitchFamily="49" charset="0"/>
              </a:rPr>
              <a:t>CREATE TABLE EMPLOYEE(</a:t>
            </a:r>
          </a:p>
          <a:p>
            <a:pPr lvl="1">
              <a:buFontTx/>
              <a:buNone/>
            </a:pPr>
            <a:r>
              <a:rPr lang="en-US" sz="1800" b="1" dirty="0">
                <a:solidFill>
                  <a:srgbClr val="2117E7"/>
                </a:solidFill>
                <a:latin typeface="Courier New" pitchFamily="49" charset="0"/>
              </a:rPr>
              <a:t>   </a:t>
            </a:r>
            <a:r>
              <a:rPr lang="en-US" sz="1800" b="1" dirty="0">
                <a:solidFill>
                  <a:srgbClr val="00B050"/>
                </a:solidFill>
                <a:latin typeface="Courier New" pitchFamily="49" charset="0"/>
              </a:rPr>
              <a:t>EmpID</a:t>
            </a:r>
            <a:r>
              <a:rPr lang="en-US" sz="1800" b="1" dirty="0">
                <a:solidFill>
                  <a:srgbClr val="2117E7"/>
                </a:solidFill>
                <a:latin typeface="Courier New" pitchFamily="49" charset="0"/>
              </a:rPr>
              <a:t>       Integer 	     </a:t>
            </a:r>
            <a:r>
              <a:rPr lang="en-US" sz="1800" b="1" dirty="0">
                <a:solidFill>
                  <a:srgbClr val="FF0000"/>
                </a:solidFill>
                <a:latin typeface="Courier New" pitchFamily="49" charset="0"/>
              </a:rPr>
              <a:t>PRIMARY KEY</a:t>
            </a:r>
            <a:r>
              <a:rPr lang="en-US" sz="1800" b="1" dirty="0">
                <a:solidFill>
                  <a:srgbClr val="2117E7"/>
                </a:solidFill>
                <a:latin typeface="Courier New" pitchFamily="49" charset="0"/>
              </a:rPr>
              <a:t>,</a:t>
            </a:r>
          </a:p>
          <a:p>
            <a:pPr lvl="1">
              <a:buFontTx/>
              <a:buNone/>
            </a:pPr>
            <a:r>
              <a:rPr lang="en-US" sz="1800" b="1" dirty="0">
                <a:solidFill>
                  <a:srgbClr val="2117E7"/>
                </a:solidFill>
                <a:latin typeface="Courier New" pitchFamily="49" charset="0"/>
              </a:rPr>
              <a:t>   EmpName     Char(25)	     NOT NULL</a:t>
            </a:r>
          </a:p>
          <a:p>
            <a:pPr lvl="1">
              <a:buFontTx/>
              <a:buNone/>
            </a:pPr>
            <a:r>
              <a:rPr lang="en-US" sz="1800" b="1" dirty="0">
                <a:solidFill>
                  <a:srgbClr val="2117E7"/>
                </a:solidFill>
                <a:latin typeface="Courier New" pitchFamily="49" charset="0"/>
              </a:rPr>
              <a:t>   )</a:t>
            </a:r>
            <a:r>
              <a:rPr lang="en-US" sz="1800" dirty="0">
                <a:solidFill>
                  <a:srgbClr val="FF0000"/>
                </a:solidFill>
                <a:latin typeface="Courier New" pitchFamily="49" charset="0"/>
              </a:rPr>
              <a:t>;</a:t>
            </a:r>
          </a:p>
        </p:txBody>
      </p:sp>
      <p:sp>
        <p:nvSpPr>
          <p:cNvPr id="27651" name="Slide Number Placeholder 1"/>
          <p:cNvSpPr>
            <a:spLocks noGrp="1"/>
          </p:cNvSpPr>
          <p:nvPr>
            <p:ph type="sldNum" sz="quarter" idx="11"/>
          </p:nvPr>
        </p:nvSpPr>
        <p:spPr>
          <a:noFill/>
        </p:spPr>
        <p:txBody>
          <a:bodyPr/>
          <a:lstStyle/>
          <a:p>
            <a:r>
              <a:rPr lang="en-US" dirty="0">
                <a:cs typeface="Arial" charset="0"/>
              </a:rPr>
              <a:t>3-</a:t>
            </a:r>
            <a:fld id="{1F00403E-964D-4CDF-8863-BAAA7F4194B3}" type="slidenum">
              <a:rPr lang="en-US">
                <a:cs typeface="Arial" charset="0"/>
              </a:rPr>
              <a:pPr/>
              <a:t>8</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sz="3200" dirty="0"/>
              <a:t>SQL for Data Definition:</a:t>
            </a:r>
            <a:br>
              <a:rPr lang="en-US" sz="3200" dirty="0"/>
            </a:br>
            <a:r>
              <a:rPr lang="en-US" sz="3600" dirty="0"/>
              <a:t>CREATE with CONSTRAINT I</a:t>
            </a:r>
          </a:p>
        </p:txBody>
      </p:sp>
      <p:sp>
        <p:nvSpPr>
          <p:cNvPr id="29698" name="Rectangle 3"/>
          <p:cNvSpPr>
            <a:spLocks noGrp="1" noChangeArrowheads="1"/>
          </p:cNvSpPr>
          <p:nvPr>
            <p:ph idx="1"/>
          </p:nvPr>
        </p:nvSpPr>
        <p:spPr>
          <a:xfrm>
            <a:off x="1447800" y="1676400"/>
            <a:ext cx="7167563" cy="4568825"/>
          </a:xfrm>
        </p:spPr>
        <p:txBody>
          <a:bodyPr/>
          <a:lstStyle/>
          <a:p>
            <a:r>
              <a:rPr lang="en-US" dirty="0"/>
              <a:t>Creating database tables with PRIMARY KEY constraints</a:t>
            </a:r>
          </a:p>
          <a:p>
            <a:pPr lvl="1"/>
            <a:r>
              <a:rPr lang="en-US" dirty="0"/>
              <a:t>The SQL CREATE TABLE statement</a:t>
            </a:r>
          </a:p>
          <a:p>
            <a:pPr lvl="1"/>
            <a:r>
              <a:rPr lang="en-US" dirty="0"/>
              <a:t>The SQL </a:t>
            </a:r>
            <a:r>
              <a:rPr lang="en-US" dirty="0">
                <a:solidFill>
                  <a:srgbClr val="FF0000"/>
                </a:solidFill>
              </a:rPr>
              <a:t>CONSTRAINT</a:t>
            </a:r>
            <a:r>
              <a:rPr lang="en-US" dirty="0"/>
              <a:t> keyword</a:t>
            </a:r>
          </a:p>
          <a:p>
            <a:pPr lvl="1">
              <a:buFontTx/>
              <a:buNone/>
            </a:pPr>
            <a:endParaRPr lang="en-US" sz="1800" dirty="0"/>
          </a:p>
          <a:p>
            <a:pPr lvl="1">
              <a:buFontTx/>
              <a:buNone/>
            </a:pPr>
            <a:r>
              <a:rPr lang="en-US" sz="1800" b="1" dirty="0">
                <a:solidFill>
                  <a:srgbClr val="FF0000"/>
                </a:solidFill>
                <a:latin typeface="Courier New" pitchFamily="49" charset="0"/>
              </a:rPr>
              <a:t>CREATE TABLE </a:t>
            </a:r>
            <a:r>
              <a:rPr lang="en-US" sz="1800" b="1" dirty="0">
                <a:solidFill>
                  <a:srgbClr val="2117E7"/>
                </a:solidFill>
                <a:latin typeface="Courier New" pitchFamily="49" charset="0"/>
              </a:rPr>
              <a:t>EMPLOYEE(</a:t>
            </a:r>
          </a:p>
          <a:p>
            <a:pPr lvl="1">
              <a:buFontTx/>
              <a:buNone/>
            </a:pPr>
            <a:r>
              <a:rPr lang="en-US" sz="1800" b="1" dirty="0">
                <a:solidFill>
                  <a:srgbClr val="2117E7"/>
                </a:solidFill>
                <a:latin typeface="Courier New" pitchFamily="49" charset="0"/>
              </a:rPr>
              <a:t>  </a:t>
            </a:r>
            <a:r>
              <a:rPr lang="en-US" sz="1800" b="1" dirty="0">
                <a:solidFill>
                  <a:srgbClr val="00B050"/>
                </a:solidFill>
                <a:latin typeface="Courier New" pitchFamily="49" charset="0"/>
              </a:rPr>
              <a:t>EmpID</a:t>
            </a:r>
            <a:r>
              <a:rPr lang="en-US" sz="1800" b="1" dirty="0">
                <a:solidFill>
                  <a:srgbClr val="2117E7"/>
                </a:solidFill>
                <a:latin typeface="Courier New" pitchFamily="49" charset="0"/>
              </a:rPr>
              <a:t>	   Integer	   NOT NULL,</a:t>
            </a:r>
          </a:p>
          <a:p>
            <a:pPr lvl="1">
              <a:buFontTx/>
              <a:buNone/>
            </a:pPr>
            <a:r>
              <a:rPr lang="en-US" sz="1800" b="1" dirty="0">
                <a:solidFill>
                  <a:srgbClr val="2117E7"/>
                </a:solidFill>
                <a:latin typeface="Courier New" pitchFamily="49" charset="0"/>
              </a:rPr>
              <a:t>  EmpName	   Char(25)	   NOT NULL</a:t>
            </a:r>
          </a:p>
          <a:p>
            <a:pPr lvl="1">
              <a:buFontTx/>
              <a:buNone/>
            </a:pPr>
            <a:r>
              <a:rPr lang="en-US" sz="1800" b="1" dirty="0">
                <a:solidFill>
                  <a:srgbClr val="2117E7"/>
                </a:solidFill>
                <a:latin typeface="Courier New" pitchFamily="49" charset="0"/>
              </a:rPr>
              <a:t>  </a:t>
            </a:r>
            <a:r>
              <a:rPr lang="en-US" sz="1800" b="1" dirty="0">
                <a:solidFill>
                  <a:srgbClr val="FF0000"/>
                </a:solidFill>
                <a:latin typeface="Courier New" pitchFamily="49" charset="0"/>
              </a:rPr>
              <a:t>CONSTRAINT</a:t>
            </a:r>
            <a:r>
              <a:rPr lang="en-US" sz="1800" b="1" dirty="0">
                <a:solidFill>
                  <a:srgbClr val="2117E7"/>
                </a:solidFill>
                <a:latin typeface="Courier New" pitchFamily="49" charset="0"/>
              </a:rPr>
              <a:t> </a:t>
            </a:r>
            <a:r>
              <a:rPr lang="en-US" altLang="ko-KR" sz="1800" b="1" dirty="0">
                <a:solidFill>
                  <a:srgbClr val="2117E7"/>
                </a:solidFill>
                <a:latin typeface="Courier New" pitchFamily="49" charset="0"/>
              </a:rPr>
              <a:t>EMPLOYEE</a:t>
            </a:r>
            <a:r>
              <a:rPr lang="en-US" sz="1800" b="1" dirty="0">
                <a:solidFill>
                  <a:srgbClr val="2117E7"/>
                </a:solidFill>
                <a:latin typeface="Courier New" pitchFamily="49" charset="0"/>
              </a:rPr>
              <a:t>_</a:t>
            </a:r>
            <a:r>
              <a:rPr lang="en-US" sz="1800" b="1" dirty="0">
                <a:solidFill>
                  <a:srgbClr val="FF0000"/>
                </a:solidFill>
                <a:latin typeface="Courier New" pitchFamily="49" charset="0"/>
              </a:rPr>
              <a:t>PK</a:t>
            </a:r>
            <a:r>
              <a:rPr lang="en-US" sz="1800" b="1" dirty="0">
                <a:solidFill>
                  <a:srgbClr val="2117E7"/>
                </a:solidFill>
                <a:latin typeface="Courier New" pitchFamily="49" charset="0"/>
              </a:rPr>
              <a:t>  </a:t>
            </a:r>
            <a:r>
              <a:rPr lang="en-US" sz="1800" b="1" dirty="0">
                <a:solidFill>
                  <a:srgbClr val="FF0000"/>
                </a:solidFill>
                <a:latin typeface="Courier New" pitchFamily="49" charset="0"/>
              </a:rPr>
              <a:t>PRIMARY KEY</a:t>
            </a:r>
            <a:r>
              <a:rPr lang="en-US" sz="1800" b="1" dirty="0">
                <a:solidFill>
                  <a:srgbClr val="2117E7"/>
                </a:solidFill>
                <a:latin typeface="Courier New" pitchFamily="49" charset="0"/>
              </a:rPr>
              <a:t>(</a:t>
            </a:r>
            <a:r>
              <a:rPr lang="en-US" sz="1800" b="1" dirty="0" err="1">
                <a:solidFill>
                  <a:srgbClr val="00B050"/>
                </a:solidFill>
                <a:latin typeface="Courier New" pitchFamily="49" charset="0"/>
              </a:rPr>
              <a:t>EmpID</a:t>
            </a:r>
            <a:r>
              <a:rPr lang="en-US" sz="1800" b="1" dirty="0">
                <a:solidFill>
                  <a:srgbClr val="2117E7"/>
                </a:solidFill>
                <a:latin typeface="Courier New" pitchFamily="49" charset="0"/>
              </a:rPr>
              <a:t>)</a:t>
            </a:r>
          </a:p>
          <a:p>
            <a:pPr lvl="1">
              <a:buFontTx/>
              <a:buNone/>
            </a:pPr>
            <a:r>
              <a:rPr lang="en-US" sz="1800" b="1" dirty="0">
                <a:solidFill>
                  <a:srgbClr val="2117E7"/>
                </a:solidFill>
                <a:latin typeface="Courier New" pitchFamily="49" charset="0"/>
              </a:rPr>
              <a:t>  );</a:t>
            </a:r>
          </a:p>
          <a:p>
            <a:pPr lvl="3">
              <a:buFontTx/>
              <a:buNone/>
            </a:pPr>
            <a:endParaRPr lang="en-US" sz="1800" dirty="0">
              <a:latin typeface="Courier New" pitchFamily="49" charset="0"/>
            </a:endParaRPr>
          </a:p>
        </p:txBody>
      </p:sp>
      <p:sp>
        <p:nvSpPr>
          <p:cNvPr id="29699" name="Slide Number Placeholder 1"/>
          <p:cNvSpPr>
            <a:spLocks noGrp="1"/>
          </p:cNvSpPr>
          <p:nvPr>
            <p:ph type="sldNum" sz="quarter" idx="11"/>
          </p:nvPr>
        </p:nvSpPr>
        <p:spPr>
          <a:noFill/>
        </p:spPr>
        <p:txBody>
          <a:bodyPr/>
          <a:lstStyle/>
          <a:p>
            <a:r>
              <a:rPr lang="en-US" dirty="0">
                <a:cs typeface="Arial" charset="0"/>
              </a:rPr>
              <a:t>3-</a:t>
            </a:r>
            <a:fld id="{B9381A52-6458-4C77-8E60-6588F766D4AD}" type="slidenum">
              <a:rPr lang="en-US">
                <a:cs typeface="Arial" charset="0"/>
              </a:rPr>
              <a:pPr/>
              <a:t>9</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dirty="0"/>
              <a:t>KROENKE and AUER - DATABASE CONCEPTS (7th Edition, Global Edition)                                      Copyright © 2015 Pearson Education, Ltd.</a:t>
            </a:r>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BC-e07-Theme-v0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C-e07-Theme-v01" id="{004201C7-B1AA-4647-BFED-7D1418999474}" vid="{12D99A93-3DA1-4FC7-B753-C650C35980D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DBC-e07-Theme-v01</Template>
  <TotalTime>2641</TotalTime>
  <Words>7013</Words>
  <Application>Microsoft Office PowerPoint</Application>
  <PresentationFormat>화면 슬라이드 쇼(4:3)</PresentationFormat>
  <Paragraphs>693</Paragraphs>
  <Slides>68</Slides>
  <Notes>68</Notes>
  <HiddenSlides>0</HiddenSlides>
  <MMClips>0</MMClips>
  <ScaleCrop>false</ScaleCrop>
  <HeadingPairs>
    <vt:vector size="6" baseType="variant">
      <vt:variant>
        <vt:lpstr>사용한 글꼴</vt:lpstr>
      </vt:variant>
      <vt:variant>
        <vt:i4>19</vt:i4>
      </vt:variant>
      <vt:variant>
        <vt:lpstr>테마</vt:lpstr>
      </vt:variant>
      <vt:variant>
        <vt:i4>1</vt:i4>
      </vt:variant>
      <vt:variant>
        <vt:lpstr>슬라이드 제목</vt:lpstr>
      </vt:variant>
      <vt:variant>
        <vt:i4>68</vt:i4>
      </vt:variant>
    </vt:vector>
  </HeadingPairs>
  <TitlesOfParts>
    <vt:vector size="88" baseType="lpstr">
      <vt:lpstr>Changa One</vt:lpstr>
      <vt:lpstr>Helvetica-Light</vt:lpstr>
      <vt:lpstr>HelveticaNeueLTW1G-Bd</vt:lpstr>
      <vt:lpstr>MentorPro-Light</vt:lpstr>
      <vt:lpstr>SimonciniGaramondStd</vt:lpstr>
      <vt:lpstr>SimonciniGaramondStd-Bold</vt:lpstr>
      <vt:lpstr>TradeGothicLTPro</vt:lpstr>
      <vt:lpstr>TradeGothicLTPro-Bold</vt:lpstr>
      <vt:lpstr>Arial</vt:lpstr>
      <vt:lpstr>Arial</vt:lpstr>
      <vt:lpstr>Century Schoolbook</vt:lpstr>
      <vt:lpstr>Courier New</vt:lpstr>
      <vt:lpstr>Georgia</vt:lpstr>
      <vt:lpstr>IBM Plex Sans</vt:lpstr>
      <vt:lpstr>Lucida Sans</vt:lpstr>
      <vt:lpstr>Lucida Sans Unicode</vt:lpstr>
      <vt:lpstr>Segoe UI</vt:lpstr>
      <vt:lpstr>Verdana</vt:lpstr>
      <vt:lpstr>Wingdings</vt:lpstr>
      <vt:lpstr>DBC-e07-Theme-v01</vt:lpstr>
      <vt:lpstr>Structured Query Language</vt:lpstr>
      <vt:lpstr>Chapter Objectives</vt:lpstr>
      <vt:lpstr>An Example Database</vt:lpstr>
      <vt:lpstr>Structured Query Language</vt:lpstr>
      <vt:lpstr>SQL Defined</vt:lpstr>
      <vt:lpstr>SQL for Data Definition</vt:lpstr>
      <vt:lpstr>SQL for Data Definition</vt:lpstr>
      <vt:lpstr>SQL for Data Definition: CREATE</vt:lpstr>
      <vt:lpstr>SQL for Data Definition: CREATE with CONSTRAINT I</vt:lpstr>
      <vt:lpstr>SQL for Data Definition: CREATE with CONSTRAINT II</vt:lpstr>
      <vt:lpstr>SQL for Data Definition: CREATE with CONSTRAINT III</vt:lpstr>
      <vt:lpstr>SQL for Data Definition: CREATE with CONSTRAINT IV</vt:lpstr>
      <vt:lpstr>Process SQL CREATE TABLE Statements: Microsoft SQL Server 2014</vt:lpstr>
      <vt:lpstr>Process SQL CREATE TABLE Statements: Oracle Database 11g Release 2</vt:lpstr>
      <vt:lpstr>Process SQL CREATE TABLE Statements: MySQL 5.6</vt:lpstr>
      <vt:lpstr>Database Diagram in the Microsoft SQL Server Management Studio</vt:lpstr>
      <vt:lpstr>Primary Key Constraint: ALTER I</vt:lpstr>
      <vt:lpstr>Composite Primary Key Constraints: ALTER II</vt:lpstr>
      <vt:lpstr>Foreign Key Constraint: ALTER III</vt:lpstr>
      <vt:lpstr>Adding Data: INSERT</vt:lpstr>
      <vt:lpstr>SQL for Data Retrieval: Queries</vt:lpstr>
      <vt:lpstr>Processing SQL Query Statements: Microsoft SQL Server 2014</vt:lpstr>
      <vt:lpstr>SQL for Data Retrieval: The Results of a Query Is a Relation</vt:lpstr>
      <vt:lpstr>SQL for Data Retrieval: Displaying All Columns</vt:lpstr>
      <vt:lpstr>SQL for Data Retrieval: Showing Each Row Only Once</vt:lpstr>
      <vt:lpstr>SQL for Data Retrieval: Specifying Search Criteria</vt:lpstr>
      <vt:lpstr>Processing SQL Query Statements: Microsoft SQL Server 2014</vt:lpstr>
      <vt:lpstr>Processing SQL Query Statements: Oracle Database Express Edition 11g Release 2</vt:lpstr>
      <vt:lpstr>Processing SQL Query Statements: MySQL 5.6</vt:lpstr>
      <vt:lpstr>SQL for Data Retrieval: Match Criteria</vt:lpstr>
      <vt:lpstr>SQL for Data Retrieval: Match Operators</vt:lpstr>
      <vt:lpstr>SQL for Data Retrieval: Operator Examples</vt:lpstr>
      <vt:lpstr>SQL for Data Retrieval: A List of Values</vt:lpstr>
      <vt:lpstr>SQL for Data Retrieval: The Logical NOT Operator</vt:lpstr>
      <vt:lpstr>SQL for Data Retrieval: Finding Data in a Range of Values</vt:lpstr>
      <vt:lpstr>SQL for Data Retrieval: Allowing for Wildcard Searches</vt:lpstr>
      <vt:lpstr>SQL for Data Retrieval: Wildcard Search Examples</vt:lpstr>
      <vt:lpstr>SQL for Data Retrieval: Sorting the Results</vt:lpstr>
      <vt:lpstr>SQL for Data Retrieval: Built-in SQL Functions</vt:lpstr>
      <vt:lpstr>SQL for Data Retrieval: Built-in SQL Functions (Cont’d)</vt:lpstr>
      <vt:lpstr>SQL for Data Retrieval: Built-in Function Examples</vt:lpstr>
      <vt:lpstr>SQL for Data Retrieval: Providing Subtotals: GROUP BY</vt:lpstr>
      <vt:lpstr>SQL for Data Retrieval: Providing Subtotals: GROUP BY</vt:lpstr>
      <vt:lpstr>SQL for Data Retrieval: Retrieving Information from Multiple Tables</vt:lpstr>
      <vt:lpstr>SQL for Data Retrieval: Subquery Example</vt:lpstr>
      <vt:lpstr>SQL for Data Retrieval: Join Example: Cross Join</vt:lpstr>
      <vt:lpstr>SQL for Data Retrieval: Join Example: Inner Join</vt:lpstr>
      <vt:lpstr>SQL for Data Retrieval: Join Example</vt:lpstr>
      <vt:lpstr>SQL for Data Retrieval: Join Example</vt:lpstr>
      <vt:lpstr>SQL for Data Retrieval: Join Example</vt:lpstr>
      <vt:lpstr>SQL for Data Retrieval: Join Example</vt:lpstr>
      <vt:lpstr>SQL for Data Retrieval: Join Example</vt:lpstr>
      <vt:lpstr>SQL for Data Retrieval: JOIN…ON Example</vt:lpstr>
      <vt:lpstr>SQL for Data Retrieval: OUTER JOIN I</vt:lpstr>
      <vt:lpstr>SQL for Data Retrieval: OUTER JOIN II</vt:lpstr>
      <vt:lpstr>SQL for Data Retrieval: OUTER JOIN III</vt:lpstr>
      <vt:lpstr>SQL for Data Retrieval: OUTER JOIN IV</vt:lpstr>
      <vt:lpstr>SQL for Data Retrieval: LEFT OUTER JOIN Example</vt:lpstr>
      <vt:lpstr>SQL for Data Retrieval: RIGHT OUTER JOIN Example</vt:lpstr>
      <vt:lpstr>Modifying Data using SQL</vt:lpstr>
      <vt:lpstr>Modifying Data using SQL: Changing Data Values: UPDATE</vt:lpstr>
      <vt:lpstr>Modifying Data using SQL: MERGE</vt:lpstr>
      <vt:lpstr>Modifying Data using SQL:  Deleting Data: DELETE</vt:lpstr>
      <vt:lpstr>Modifying Data using SQL: Deleting Database Objects: DROP</vt:lpstr>
      <vt:lpstr>Modifying Data using SQL: Removing a Constraint: ALTER &amp; DROP</vt:lpstr>
      <vt:lpstr>Modifying Data Using SQL: The CHECK Constraint</vt:lpstr>
      <vt:lpstr>SQL Views</vt:lpstr>
      <vt:lpstr>Structured Query Language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DBC-e07-Chapter-03-PPT</dc:title>
  <dc:creator>David J. Auer</dc:creator>
  <cp:lastModifiedBy>배재학</cp:lastModifiedBy>
  <cp:revision>402</cp:revision>
  <dcterms:created xsi:type="dcterms:W3CDTF">2010-07-01T18:39:26Z</dcterms:created>
  <dcterms:modified xsi:type="dcterms:W3CDTF">2024-04-07T12:33:43Z</dcterms:modified>
</cp:coreProperties>
</file>